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6" r:id="rId1"/>
  </p:sldMasterIdLst>
  <p:notesMasterIdLst>
    <p:notesMasterId r:id="rId46"/>
  </p:notesMasterIdLst>
  <p:sldIdLst>
    <p:sldId id="256" r:id="rId2"/>
    <p:sldId id="262" r:id="rId3"/>
    <p:sldId id="305" r:id="rId4"/>
    <p:sldId id="306" r:id="rId5"/>
    <p:sldId id="304" r:id="rId6"/>
    <p:sldId id="307" r:id="rId7"/>
    <p:sldId id="266" r:id="rId8"/>
    <p:sldId id="259" r:id="rId9"/>
    <p:sldId id="292" r:id="rId10"/>
    <p:sldId id="309" r:id="rId11"/>
    <p:sldId id="276" r:id="rId12"/>
    <p:sldId id="267" r:id="rId13"/>
    <p:sldId id="273" r:id="rId14"/>
    <p:sldId id="311" r:id="rId15"/>
    <p:sldId id="300" r:id="rId16"/>
    <p:sldId id="281" r:id="rId17"/>
    <p:sldId id="283" r:id="rId18"/>
    <p:sldId id="287" r:id="rId19"/>
    <p:sldId id="312" r:id="rId20"/>
    <p:sldId id="310" r:id="rId21"/>
    <p:sldId id="260" r:id="rId22"/>
    <p:sldId id="264" r:id="rId23"/>
    <p:sldId id="290" r:id="rId24"/>
    <p:sldId id="270" r:id="rId25"/>
    <p:sldId id="289" r:id="rId26"/>
    <p:sldId id="274" r:id="rId27"/>
    <p:sldId id="278" r:id="rId28"/>
    <p:sldId id="296" r:id="rId29"/>
    <p:sldId id="295" r:id="rId30"/>
    <p:sldId id="280" r:id="rId31"/>
    <p:sldId id="301" r:id="rId32"/>
    <p:sldId id="285" r:id="rId33"/>
    <p:sldId id="302" r:id="rId34"/>
    <p:sldId id="263" r:id="rId35"/>
    <p:sldId id="265" r:id="rId36"/>
    <p:sldId id="269" r:id="rId37"/>
    <p:sldId id="268" r:id="rId38"/>
    <p:sldId id="284" r:id="rId39"/>
    <p:sldId id="298" r:id="rId40"/>
    <p:sldId id="299" r:id="rId41"/>
    <p:sldId id="288" r:id="rId42"/>
    <p:sldId id="275" r:id="rId43"/>
    <p:sldId id="291" r:id="rId44"/>
    <p:sldId id="277"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St-Amand" initials="DS" lastIdx="1" clrIdx="0">
    <p:extLst>
      <p:ext uri="{19B8F6BF-5375-455C-9EA6-DF929625EA0E}">
        <p15:presenceInfo xmlns:p15="http://schemas.microsoft.com/office/powerpoint/2012/main" userId="S::david.st-amand@mail.mcgill.ca::830d4aea-3b36-4f27-bbc2-e064229899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4660"/>
  </p:normalViewPr>
  <p:slideViewPr>
    <p:cSldViewPr snapToGrid="0">
      <p:cViewPr varScale="1">
        <p:scale>
          <a:sx n="156" d="100"/>
          <a:sy n="156" d="100"/>
        </p:scale>
        <p:origin x="108"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27T19:09:00.748"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D92C9-D9C7-4304-B044-521A0DFACC1C}"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18773-5CE0-4EBE-9E61-09B358053A2E}" type="slidenum">
              <a:rPr lang="en-US" smtClean="0"/>
              <a:t>‹#›</a:t>
            </a:fld>
            <a:endParaRPr lang="en-US"/>
          </a:p>
        </p:txBody>
      </p:sp>
    </p:spTree>
    <p:extLst>
      <p:ext uri="{BB962C8B-B14F-4D97-AF65-F5344CB8AC3E}">
        <p14:creationId xmlns:p14="http://schemas.microsoft.com/office/powerpoint/2010/main" val="20283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Talk about cell types </a:t>
            </a:r>
          </a:p>
          <a:p>
            <a:pPr marL="0" indent="0">
              <a:buNone/>
            </a:pPr>
            <a:r>
              <a:rPr lang="en-US" dirty="0"/>
              <a:t>5 criteria, we’re especially interested into function</a:t>
            </a:r>
          </a:p>
          <a:p>
            <a:pPr marL="0" indent="0">
              <a:buNone/>
            </a:pPr>
            <a:r>
              <a:rPr lang="en-US" dirty="0"/>
              <a:t>Retina is a great place to study that </a:t>
            </a:r>
          </a:p>
        </p:txBody>
      </p:sp>
      <p:sp>
        <p:nvSpPr>
          <p:cNvPr id="4" name="Slide Number Placeholder 3"/>
          <p:cNvSpPr>
            <a:spLocks noGrp="1"/>
          </p:cNvSpPr>
          <p:nvPr>
            <p:ph type="sldNum" sz="quarter" idx="5"/>
          </p:nvPr>
        </p:nvSpPr>
        <p:spPr/>
        <p:txBody>
          <a:bodyPr/>
          <a:lstStyle/>
          <a:p>
            <a:fld id="{BD918773-5CE0-4EBE-9E61-09B358053A2E}" type="slidenum">
              <a:rPr lang="en-US" smtClean="0"/>
              <a:t>1</a:t>
            </a:fld>
            <a:endParaRPr lang="en-US"/>
          </a:p>
        </p:txBody>
      </p:sp>
    </p:spTree>
    <p:extLst>
      <p:ext uri="{BB962C8B-B14F-4D97-AF65-F5344CB8AC3E}">
        <p14:creationId xmlns:p14="http://schemas.microsoft.com/office/powerpoint/2010/main" val="2899451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the junk around the stimuli </a:t>
            </a:r>
          </a:p>
        </p:txBody>
      </p:sp>
      <p:sp>
        <p:nvSpPr>
          <p:cNvPr id="4" name="Slide Number Placeholder 3"/>
          <p:cNvSpPr>
            <a:spLocks noGrp="1"/>
          </p:cNvSpPr>
          <p:nvPr>
            <p:ph type="sldNum" sz="quarter" idx="5"/>
          </p:nvPr>
        </p:nvSpPr>
        <p:spPr/>
        <p:txBody>
          <a:bodyPr/>
          <a:lstStyle/>
          <a:p>
            <a:fld id="{BD918773-5CE0-4EBE-9E61-09B358053A2E}" type="slidenum">
              <a:rPr lang="en-US" smtClean="0"/>
              <a:t>17</a:t>
            </a:fld>
            <a:endParaRPr lang="en-US"/>
          </a:p>
        </p:txBody>
      </p:sp>
    </p:spTree>
    <p:extLst>
      <p:ext uri="{BB962C8B-B14F-4D97-AF65-F5344CB8AC3E}">
        <p14:creationId xmlns:p14="http://schemas.microsoft.com/office/powerpoint/2010/main" val="1449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 in the middle in previous slide</a:t>
            </a:r>
          </a:p>
          <a:p>
            <a:endParaRPr lang="en-US" dirty="0"/>
          </a:p>
          <a:p>
            <a:endParaRPr lang="en-US" dirty="0"/>
          </a:p>
        </p:txBody>
      </p:sp>
      <p:sp>
        <p:nvSpPr>
          <p:cNvPr id="4" name="Slide Number Placeholder 3"/>
          <p:cNvSpPr>
            <a:spLocks noGrp="1"/>
          </p:cNvSpPr>
          <p:nvPr>
            <p:ph type="sldNum" sz="quarter" idx="5"/>
          </p:nvPr>
        </p:nvSpPr>
        <p:spPr/>
        <p:txBody>
          <a:bodyPr/>
          <a:lstStyle/>
          <a:p>
            <a:fld id="{BD918773-5CE0-4EBE-9E61-09B358053A2E}" type="slidenum">
              <a:rPr lang="en-US" smtClean="0"/>
              <a:t>18</a:t>
            </a:fld>
            <a:endParaRPr lang="en-US"/>
          </a:p>
        </p:txBody>
      </p:sp>
    </p:spTree>
    <p:extLst>
      <p:ext uri="{BB962C8B-B14F-4D97-AF65-F5344CB8AC3E}">
        <p14:creationId xmlns:p14="http://schemas.microsoft.com/office/powerpoint/2010/main" val="3888885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sz="quarter" idx="5"/>
          </p:nvPr>
        </p:nvSpPr>
        <p:spPr/>
        <p:txBody>
          <a:bodyPr/>
          <a:lstStyle/>
          <a:p>
            <a:fld id="{BD918773-5CE0-4EBE-9E61-09B358053A2E}" type="slidenum">
              <a:rPr lang="en-US" smtClean="0"/>
              <a:t>21</a:t>
            </a:fld>
            <a:endParaRPr lang="en-US"/>
          </a:p>
        </p:txBody>
      </p:sp>
    </p:spTree>
    <p:extLst>
      <p:ext uri="{BB962C8B-B14F-4D97-AF65-F5344CB8AC3E}">
        <p14:creationId xmlns:p14="http://schemas.microsoft.com/office/powerpoint/2010/main" val="393344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 Don’t need this slide because midget cells encode color, and they are the most prevalent cell type </a:t>
            </a:r>
          </a:p>
        </p:txBody>
      </p:sp>
      <p:sp>
        <p:nvSpPr>
          <p:cNvPr id="4" name="Slide Number Placeholder 3"/>
          <p:cNvSpPr>
            <a:spLocks noGrp="1"/>
          </p:cNvSpPr>
          <p:nvPr>
            <p:ph type="sldNum" sz="quarter" idx="5"/>
          </p:nvPr>
        </p:nvSpPr>
        <p:spPr/>
        <p:txBody>
          <a:bodyPr/>
          <a:lstStyle/>
          <a:p>
            <a:fld id="{BD918773-5CE0-4EBE-9E61-09B358053A2E}" type="slidenum">
              <a:rPr lang="en-US" smtClean="0"/>
              <a:t>23</a:t>
            </a:fld>
            <a:endParaRPr lang="en-US"/>
          </a:p>
        </p:txBody>
      </p:sp>
    </p:spTree>
    <p:extLst>
      <p:ext uri="{BB962C8B-B14F-4D97-AF65-F5344CB8AC3E}">
        <p14:creationId xmlns:p14="http://schemas.microsoft.com/office/powerpoint/2010/main" val="43328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this slide, I am trying to get to cell types</a:t>
            </a:r>
          </a:p>
        </p:txBody>
      </p:sp>
      <p:sp>
        <p:nvSpPr>
          <p:cNvPr id="4" name="Slide Number Placeholder 3"/>
          <p:cNvSpPr>
            <a:spLocks noGrp="1"/>
          </p:cNvSpPr>
          <p:nvPr>
            <p:ph type="sldNum" sz="quarter" idx="5"/>
          </p:nvPr>
        </p:nvSpPr>
        <p:spPr/>
        <p:txBody>
          <a:bodyPr/>
          <a:lstStyle/>
          <a:p>
            <a:fld id="{BD918773-5CE0-4EBE-9E61-09B358053A2E}" type="slidenum">
              <a:rPr lang="en-US" smtClean="0"/>
              <a:t>36</a:t>
            </a:fld>
            <a:endParaRPr lang="en-US"/>
          </a:p>
        </p:txBody>
      </p:sp>
    </p:spTree>
    <p:extLst>
      <p:ext uri="{BB962C8B-B14F-4D97-AF65-F5344CB8AC3E}">
        <p14:creationId xmlns:p14="http://schemas.microsoft.com/office/powerpoint/2010/main" val="1869927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limited cells, cells will specialize into cell types. </a:t>
            </a:r>
            <a:br>
              <a:rPr lang="en-US" dirty="0"/>
            </a:br>
            <a:r>
              <a:rPr lang="en-US" dirty="0"/>
              <a:t>We showed that cell types can emerge naturally which is really cool</a:t>
            </a:r>
          </a:p>
          <a:p>
            <a:r>
              <a:rPr lang="en-US" dirty="0"/>
              <a:t>Charge straight at the problem </a:t>
            </a:r>
          </a:p>
        </p:txBody>
      </p:sp>
      <p:sp>
        <p:nvSpPr>
          <p:cNvPr id="4" name="Slide Number Placeholder 3"/>
          <p:cNvSpPr>
            <a:spLocks noGrp="1"/>
          </p:cNvSpPr>
          <p:nvPr>
            <p:ph type="sldNum" sz="quarter" idx="5"/>
          </p:nvPr>
        </p:nvSpPr>
        <p:spPr/>
        <p:txBody>
          <a:bodyPr/>
          <a:lstStyle/>
          <a:p>
            <a:fld id="{BD918773-5CE0-4EBE-9E61-09B358053A2E}" type="slidenum">
              <a:rPr lang="en-US" smtClean="0"/>
              <a:t>37</a:t>
            </a:fld>
            <a:endParaRPr lang="en-US"/>
          </a:p>
        </p:txBody>
      </p:sp>
    </p:spTree>
    <p:extLst>
      <p:ext uri="{BB962C8B-B14F-4D97-AF65-F5344CB8AC3E}">
        <p14:creationId xmlns:p14="http://schemas.microsoft.com/office/powerpoint/2010/main" val="35937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Retina is a great place to study the functional role of cell types</a:t>
            </a:r>
            <a:r>
              <a:rPr lang="en-US" dirty="0"/>
              <a:t>, since we have direct control of the inputs</a:t>
            </a:r>
          </a:p>
          <a:p>
            <a:endParaRPr lang="en-AU" dirty="0"/>
          </a:p>
        </p:txBody>
      </p:sp>
      <p:sp>
        <p:nvSpPr>
          <p:cNvPr id="4" name="Slide Number Placeholder 3"/>
          <p:cNvSpPr>
            <a:spLocks noGrp="1"/>
          </p:cNvSpPr>
          <p:nvPr>
            <p:ph type="sldNum" sz="quarter" idx="5"/>
          </p:nvPr>
        </p:nvSpPr>
        <p:spPr/>
        <p:txBody>
          <a:bodyPr/>
          <a:lstStyle/>
          <a:p>
            <a:fld id="{BD918773-5CE0-4EBE-9E61-09B358053A2E}" type="slidenum">
              <a:rPr lang="en-US" smtClean="0"/>
              <a:t>2</a:t>
            </a:fld>
            <a:endParaRPr lang="en-US"/>
          </a:p>
        </p:txBody>
      </p:sp>
    </p:spTree>
    <p:extLst>
      <p:ext uri="{BB962C8B-B14F-4D97-AF65-F5344CB8AC3E}">
        <p14:creationId xmlns:p14="http://schemas.microsoft.com/office/powerpoint/2010/main" val="197996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to EC: Why these cell types? </a:t>
            </a:r>
          </a:p>
          <a:p>
            <a:r>
              <a:rPr lang="en-US" dirty="0"/>
              <a:t>I want to talk about an idea that has been capable of explaining properties of RGCs and that has the potential to answer this question </a:t>
            </a:r>
          </a:p>
        </p:txBody>
      </p:sp>
      <p:sp>
        <p:nvSpPr>
          <p:cNvPr id="4" name="Slide Number Placeholder 3"/>
          <p:cNvSpPr>
            <a:spLocks noGrp="1"/>
          </p:cNvSpPr>
          <p:nvPr>
            <p:ph type="sldNum" sz="quarter" idx="5"/>
          </p:nvPr>
        </p:nvSpPr>
        <p:spPr/>
        <p:txBody>
          <a:bodyPr/>
          <a:lstStyle/>
          <a:p>
            <a:fld id="{BD918773-5CE0-4EBE-9E61-09B358053A2E}" type="slidenum">
              <a:rPr lang="en-US" smtClean="0"/>
              <a:t>6</a:t>
            </a:fld>
            <a:endParaRPr lang="en-US"/>
          </a:p>
        </p:txBody>
      </p:sp>
    </p:spTree>
    <p:extLst>
      <p:ext uri="{BB962C8B-B14F-4D97-AF65-F5344CB8AC3E}">
        <p14:creationId xmlns:p14="http://schemas.microsoft.com/office/powerpoint/2010/main" val="3415521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alternatives (predictive coding, sparse coding) </a:t>
            </a:r>
          </a:p>
        </p:txBody>
      </p:sp>
      <p:sp>
        <p:nvSpPr>
          <p:cNvPr id="4" name="Slide Number Placeholder 3"/>
          <p:cNvSpPr>
            <a:spLocks noGrp="1"/>
          </p:cNvSpPr>
          <p:nvPr>
            <p:ph type="sldNum" sz="quarter" idx="5"/>
          </p:nvPr>
        </p:nvSpPr>
        <p:spPr/>
        <p:txBody>
          <a:bodyPr/>
          <a:lstStyle/>
          <a:p>
            <a:fld id="{BD918773-5CE0-4EBE-9E61-09B358053A2E}" type="slidenum">
              <a:rPr lang="en-US" smtClean="0"/>
              <a:t>7</a:t>
            </a:fld>
            <a:endParaRPr lang="en-US"/>
          </a:p>
        </p:txBody>
      </p:sp>
    </p:spTree>
    <p:extLst>
      <p:ext uri="{BB962C8B-B14F-4D97-AF65-F5344CB8AC3E}">
        <p14:creationId xmlns:p14="http://schemas.microsoft.com/office/powerpoint/2010/main" val="68788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model</a:t>
            </a:r>
          </a:p>
          <a:p>
            <a:r>
              <a:rPr lang="en-US" dirty="0"/>
              <a:t>Only stick to the core idea: We vary number of cells, and they automatically clustered into types</a:t>
            </a:r>
          </a:p>
          <a:p>
            <a:r>
              <a:rPr lang="en-US" dirty="0"/>
              <a:t>Tradeoff between SF and TF </a:t>
            </a:r>
          </a:p>
        </p:txBody>
      </p:sp>
      <p:sp>
        <p:nvSpPr>
          <p:cNvPr id="4" name="Slide Number Placeholder 3"/>
          <p:cNvSpPr>
            <a:spLocks noGrp="1"/>
          </p:cNvSpPr>
          <p:nvPr>
            <p:ph type="sldNum" sz="quarter" idx="5"/>
          </p:nvPr>
        </p:nvSpPr>
        <p:spPr/>
        <p:txBody>
          <a:bodyPr/>
          <a:lstStyle/>
          <a:p>
            <a:fld id="{BD918773-5CE0-4EBE-9E61-09B358053A2E}" type="slidenum">
              <a:rPr lang="en-US" smtClean="0"/>
              <a:t>8</a:t>
            </a:fld>
            <a:endParaRPr lang="en-US"/>
          </a:p>
        </p:txBody>
      </p:sp>
    </p:spTree>
    <p:extLst>
      <p:ext uri="{BB962C8B-B14F-4D97-AF65-F5344CB8AC3E}">
        <p14:creationId xmlns:p14="http://schemas.microsoft.com/office/powerpoint/2010/main" val="458350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Greg: Remove color opponency from this </a:t>
            </a:r>
          </a:p>
          <a:p>
            <a:r>
              <a:rPr lang="en-US" dirty="0"/>
              <a:t>Remove literature</a:t>
            </a:r>
          </a:p>
          <a:p>
            <a:r>
              <a:rPr lang="en-US" dirty="0"/>
              <a:t>Have a list of bullets about what it doesn’t explain****</a:t>
            </a:r>
          </a:p>
          <a:p>
            <a:r>
              <a:rPr lang="en-US" dirty="0"/>
              <a:t>Have references at the very bottom,  out of the way </a:t>
            </a:r>
          </a:p>
        </p:txBody>
      </p:sp>
      <p:sp>
        <p:nvSpPr>
          <p:cNvPr id="4" name="Slide Number Placeholder 3"/>
          <p:cNvSpPr>
            <a:spLocks noGrp="1"/>
          </p:cNvSpPr>
          <p:nvPr>
            <p:ph type="sldNum" sz="quarter" idx="5"/>
          </p:nvPr>
        </p:nvSpPr>
        <p:spPr/>
        <p:txBody>
          <a:bodyPr/>
          <a:lstStyle/>
          <a:p>
            <a:fld id="{BD918773-5CE0-4EBE-9E61-09B358053A2E}" type="slidenum">
              <a:rPr lang="en-US" smtClean="0"/>
              <a:t>9</a:t>
            </a:fld>
            <a:endParaRPr lang="en-US"/>
          </a:p>
        </p:txBody>
      </p:sp>
    </p:spTree>
    <p:extLst>
      <p:ext uri="{BB962C8B-B14F-4D97-AF65-F5344CB8AC3E}">
        <p14:creationId xmlns:p14="http://schemas.microsoft.com/office/powerpoint/2010/main" val="2492529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show this at the end. This feels like a summary slide. </a:t>
            </a:r>
          </a:p>
        </p:txBody>
      </p:sp>
      <p:sp>
        <p:nvSpPr>
          <p:cNvPr id="4" name="Slide Number Placeholder 3"/>
          <p:cNvSpPr>
            <a:spLocks noGrp="1"/>
          </p:cNvSpPr>
          <p:nvPr>
            <p:ph type="sldNum" sz="quarter" idx="5"/>
          </p:nvPr>
        </p:nvSpPr>
        <p:spPr/>
        <p:txBody>
          <a:bodyPr/>
          <a:lstStyle/>
          <a:p>
            <a:fld id="{BD918773-5CE0-4EBE-9E61-09B358053A2E}" type="slidenum">
              <a:rPr lang="en-US" smtClean="0"/>
              <a:t>11</a:t>
            </a:fld>
            <a:endParaRPr lang="en-US"/>
          </a:p>
        </p:txBody>
      </p:sp>
    </p:spTree>
    <p:extLst>
      <p:ext uri="{BB962C8B-B14F-4D97-AF65-F5344CB8AC3E}">
        <p14:creationId xmlns:p14="http://schemas.microsoft.com/office/powerpoint/2010/main" val="90875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remove this slide, think about it </a:t>
            </a:r>
          </a:p>
        </p:txBody>
      </p:sp>
      <p:sp>
        <p:nvSpPr>
          <p:cNvPr id="4" name="Slide Number Placeholder 3"/>
          <p:cNvSpPr>
            <a:spLocks noGrp="1"/>
          </p:cNvSpPr>
          <p:nvPr>
            <p:ph type="sldNum" sz="quarter" idx="5"/>
          </p:nvPr>
        </p:nvSpPr>
        <p:spPr/>
        <p:txBody>
          <a:bodyPr/>
          <a:lstStyle/>
          <a:p>
            <a:fld id="{BD918773-5CE0-4EBE-9E61-09B358053A2E}" type="slidenum">
              <a:rPr lang="en-US" smtClean="0"/>
              <a:t>13</a:t>
            </a:fld>
            <a:endParaRPr lang="en-US"/>
          </a:p>
        </p:txBody>
      </p:sp>
    </p:spTree>
    <p:extLst>
      <p:ext uri="{BB962C8B-B14F-4D97-AF65-F5344CB8AC3E}">
        <p14:creationId xmlns:p14="http://schemas.microsoft.com/office/powerpoint/2010/main" val="16611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Efficient coding predictions, we’ll know how well efficient coding works for cell types</a:t>
            </a:r>
          </a:p>
          <a:p>
            <a:r>
              <a:rPr lang="en-US" dirty="0"/>
              <a:t>We’ll also develop a mathematical understanding of why #1 works or doesn’t work</a:t>
            </a:r>
          </a:p>
        </p:txBody>
      </p:sp>
      <p:sp>
        <p:nvSpPr>
          <p:cNvPr id="4" name="Slide Number Placeholder 3"/>
          <p:cNvSpPr>
            <a:spLocks noGrp="1"/>
          </p:cNvSpPr>
          <p:nvPr>
            <p:ph type="sldNum" sz="quarter" idx="5"/>
          </p:nvPr>
        </p:nvSpPr>
        <p:spPr/>
        <p:txBody>
          <a:bodyPr/>
          <a:lstStyle/>
          <a:p>
            <a:fld id="{BD918773-5CE0-4EBE-9E61-09B358053A2E}" type="slidenum">
              <a:rPr lang="en-US" smtClean="0"/>
              <a:t>14</a:t>
            </a:fld>
            <a:endParaRPr lang="en-US"/>
          </a:p>
        </p:txBody>
      </p:sp>
    </p:spTree>
    <p:extLst>
      <p:ext uri="{BB962C8B-B14F-4D97-AF65-F5344CB8AC3E}">
        <p14:creationId xmlns:p14="http://schemas.microsoft.com/office/powerpoint/2010/main" val="2838569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74ACBD-E677-413E-ACED-BC173704E04A}" type="datetimeFigureOut">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B1CAD-8534-4B75-AC98-7785D3D895E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290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4ACBD-E677-413E-ACED-BC173704E04A}" type="datetimeFigureOut">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212282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4ACBD-E677-413E-ACED-BC173704E04A}" type="datetimeFigureOut">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1366170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4ACBD-E677-413E-ACED-BC173704E04A}" type="datetimeFigureOut">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2239059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74ACBD-E677-413E-ACED-BC173704E04A}" type="datetimeFigureOut">
              <a:rPr lang="en-US" smtClean="0"/>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1B1CAD-8534-4B75-AC98-7785D3D895E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59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74ACBD-E677-413E-ACED-BC173704E04A}" type="datetimeFigureOut">
              <a:rPr lang="en-US" smtClean="0"/>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367810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74ACBD-E677-413E-ACED-BC173704E04A}" type="datetimeFigureOut">
              <a:rPr lang="en-US" smtClean="0"/>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2554555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74ACBD-E677-413E-ACED-BC173704E04A}" type="datetimeFigureOut">
              <a:rPr lang="en-US" smtClean="0"/>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3274848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74ACBD-E677-413E-ACED-BC173704E04A}" type="datetimeFigureOut">
              <a:rPr lang="en-US" smtClean="0"/>
              <a:t>5/30/2024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695172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74ACBD-E677-413E-ACED-BC173704E04A}" type="datetimeFigureOut">
              <a:rPr lang="en-US" smtClean="0"/>
              <a:t>5/30/2024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71B1CAD-8534-4B75-AC98-7785D3D895EF}" type="slidenum">
              <a:rPr lang="en-US" smtClean="0"/>
              <a:t>‹#›</a:t>
            </a:fld>
            <a:endParaRPr lang="en-US"/>
          </a:p>
        </p:txBody>
      </p:sp>
    </p:spTree>
    <p:extLst>
      <p:ext uri="{BB962C8B-B14F-4D97-AF65-F5344CB8AC3E}">
        <p14:creationId xmlns:p14="http://schemas.microsoft.com/office/powerpoint/2010/main" val="3503434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74ACBD-E677-413E-ACED-BC173704E04A}" type="datetimeFigureOut">
              <a:rPr lang="en-US" smtClean="0"/>
              <a:t>5/30/2024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71B1CAD-8534-4B75-AC98-7785D3D895EF}" type="slidenum">
              <a:rPr lang="en-US" smtClean="0"/>
              <a:t>‹#›</a:t>
            </a:fld>
            <a:endParaRPr lang="en-US"/>
          </a:p>
        </p:txBody>
      </p:sp>
    </p:spTree>
    <p:extLst>
      <p:ext uri="{BB962C8B-B14F-4D97-AF65-F5344CB8AC3E}">
        <p14:creationId xmlns:p14="http://schemas.microsoft.com/office/powerpoint/2010/main" val="2573253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74ACBD-E677-413E-ACED-BC173704E04A}" type="datetimeFigureOut">
              <a:rPr lang="en-US" smtClean="0"/>
              <a:t>5/30/2024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71B1CAD-8534-4B75-AC98-7785D3D895E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768307"/>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tif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Om60gx_eXTI?start=561&amp;feature=oembed" TargetMode="External"/><Relationship Id="rId5" Type="http://schemas.openxmlformats.org/officeDocument/2006/relationships/image" Target="../media/image46.PNG"/><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0.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384C-D11C-CE07-A947-66019FCE6C49}"/>
              </a:ext>
            </a:extLst>
          </p:cNvPr>
          <p:cNvSpPr>
            <a:spLocks noGrp="1"/>
          </p:cNvSpPr>
          <p:nvPr>
            <p:ph type="ctrTitle"/>
          </p:nvPr>
        </p:nvSpPr>
        <p:spPr>
          <a:xfrm>
            <a:off x="771526" y="2026001"/>
            <a:ext cx="11485492" cy="1002949"/>
          </a:xfrm>
        </p:spPr>
        <p:txBody>
          <a:bodyPr>
            <a:noAutofit/>
          </a:bodyPr>
          <a:lstStyle/>
          <a:p>
            <a:r>
              <a:rPr lang="en-US" sz="4000" b="1" dirty="0"/>
              <a:t>Inferring retinal cell types from efficient coding principles</a:t>
            </a:r>
          </a:p>
        </p:txBody>
      </p:sp>
      <p:sp>
        <p:nvSpPr>
          <p:cNvPr id="3" name="Subtitle 2">
            <a:extLst>
              <a:ext uri="{FF2B5EF4-FFF2-40B4-BE49-F238E27FC236}">
                <a16:creationId xmlns:a16="http://schemas.microsoft.com/office/drawing/2014/main" id="{39C54EE9-B49F-A74F-51BA-9DCB74501131}"/>
              </a:ext>
            </a:extLst>
          </p:cNvPr>
          <p:cNvSpPr>
            <a:spLocks noGrp="1"/>
          </p:cNvSpPr>
          <p:nvPr>
            <p:ph type="subTitle" idx="1"/>
          </p:nvPr>
        </p:nvSpPr>
        <p:spPr/>
        <p:txBody>
          <a:bodyPr/>
          <a:lstStyle/>
          <a:p>
            <a:r>
              <a:rPr lang="en-AU" dirty="0"/>
              <a:t>Preliminary exam for David St-Amand</a:t>
            </a:r>
            <a:endParaRPr lang="en-US" dirty="0"/>
          </a:p>
        </p:txBody>
      </p:sp>
    </p:spTree>
    <p:extLst>
      <p:ext uri="{BB962C8B-B14F-4D97-AF65-F5344CB8AC3E}">
        <p14:creationId xmlns:p14="http://schemas.microsoft.com/office/powerpoint/2010/main" val="30330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5895-F761-08EF-09F1-CE57C8B5437C}"/>
              </a:ext>
            </a:extLst>
          </p:cNvPr>
          <p:cNvSpPr>
            <a:spLocks noGrp="1"/>
          </p:cNvSpPr>
          <p:nvPr>
            <p:ph type="title"/>
          </p:nvPr>
        </p:nvSpPr>
        <p:spPr/>
        <p:txBody>
          <a:bodyPr/>
          <a:lstStyle/>
          <a:p>
            <a:r>
              <a:rPr lang="en-US" dirty="0"/>
              <a:t>Aims of the proposal </a:t>
            </a:r>
          </a:p>
        </p:txBody>
      </p:sp>
      <p:sp>
        <p:nvSpPr>
          <p:cNvPr id="3" name="Content Placeholder 2">
            <a:extLst>
              <a:ext uri="{FF2B5EF4-FFF2-40B4-BE49-F238E27FC236}">
                <a16:creationId xmlns:a16="http://schemas.microsoft.com/office/drawing/2014/main" id="{163882BA-5D14-9472-A75D-CA43A8C94522}"/>
              </a:ext>
            </a:extLst>
          </p:cNvPr>
          <p:cNvSpPr>
            <a:spLocks noGrp="1"/>
          </p:cNvSpPr>
          <p:nvPr>
            <p:ph idx="1"/>
          </p:nvPr>
        </p:nvSpPr>
        <p:spPr>
          <a:xfrm>
            <a:off x="1138101" y="1980444"/>
            <a:ext cx="10058400" cy="4023360"/>
          </a:xfrm>
        </p:spPr>
        <p:txBody>
          <a:bodyPr/>
          <a:lstStyle/>
          <a:p>
            <a:r>
              <a:rPr lang="en-US" dirty="0">
                <a:latin typeface="Arial" panose="020B0604020202020204" pitchFamily="34" charset="0"/>
                <a:cs typeface="Arial" panose="020B0604020202020204" pitchFamily="34" charset="0"/>
              </a:rPr>
              <a:t>Aim 1: </a:t>
            </a:r>
            <a:r>
              <a:rPr lang="en-US" sz="2000" dirty="0">
                <a:solidFill>
                  <a:srgbClr val="000000"/>
                </a:solidFill>
                <a:latin typeface="Arial" panose="020B0604020202020204" pitchFamily="34" charset="0"/>
                <a:cs typeface="Arial" panose="020B0604020202020204" pitchFamily="34" charset="0"/>
              </a:rPr>
              <a:t>Can efficient coding predict color coding by cell types?</a:t>
            </a:r>
          </a:p>
          <a:p>
            <a:r>
              <a:rPr lang="en-US" dirty="0">
                <a:solidFill>
                  <a:srgbClr val="000000"/>
                </a:solidFill>
                <a:latin typeface="Arial" panose="020B0604020202020204" pitchFamily="34" charset="0"/>
              </a:rPr>
              <a:t>Aim 2: </a:t>
            </a:r>
            <a:r>
              <a:rPr lang="en-US" sz="2000" dirty="0"/>
              <a:t>Can efficient coding </a:t>
            </a:r>
            <a:r>
              <a:rPr lang="en-US" sz="2000" i="0" u="none" strike="noStrike" baseline="0" dirty="0">
                <a:solidFill>
                  <a:srgbClr val="000000"/>
                </a:solidFill>
                <a:latin typeface="Arial" panose="020B0604020202020204" pitchFamily="34" charset="0"/>
              </a:rPr>
              <a:t>explain direction-selectivity in RGCs ?</a:t>
            </a:r>
            <a:endParaRPr lang="en-US" dirty="0"/>
          </a:p>
        </p:txBody>
      </p:sp>
    </p:spTree>
    <p:extLst>
      <p:ext uri="{BB962C8B-B14F-4D97-AF65-F5344CB8AC3E}">
        <p14:creationId xmlns:p14="http://schemas.microsoft.com/office/powerpoint/2010/main" val="154173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89618-5C18-1BB2-D858-B9F98D56FEB2}"/>
              </a:ext>
            </a:extLst>
          </p:cNvPr>
          <p:cNvSpPr>
            <a:spLocks noGrp="1"/>
          </p:cNvSpPr>
          <p:nvPr>
            <p:ph type="title"/>
          </p:nvPr>
        </p:nvSpPr>
        <p:spPr/>
        <p:txBody>
          <a:bodyPr>
            <a:normAutofit/>
          </a:bodyPr>
          <a:lstStyle/>
          <a:p>
            <a:r>
              <a:rPr lang="en-US" sz="3200" dirty="0"/>
              <a:t>Aim 1: </a:t>
            </a:r>
            <a:r>
              <a:rPr lang="en-US" sz="3200" b="1" dirty="0">
                <a:solidFill>
                  <a:srgbClr val="000000"/>
                </a:solidFill>
                <a:latin typeface="Arial" panose="020B0604020202020204" pitchFamily="34" charset="0"/>
              </a:rPr>
              <a:t>Can efficient coding predict color coding by cell types? </a:t>
            </a:r>
            <a:br>
              <a:rPr lang="en-US" sz="3200" i="0" u="none" strike="noStrike" baseline="0" dirty="0">
                <a:solidFill>
                  <a:srgbClr val="000000"/>
                </a:solidFill>
                <a:latin typeface="Arial" panose="020B0604020202020204" pitchFamily="34" charset="0"/>
              </a:rPr>
            </a:br>
            <a:endParaRPr lang="en-US" sz="3200" dirty="0"/>
          </a:p>
        </p:txBody>
      </p:sp>
      <p:sp>
        <p:nvSpPr>
          <p:cNvPr id="3" name="TextBox 2">
            <a:extLst>
              <a:ext uri="{FF2B5EF4-FFF2-40B4-BE49-F238E27FC236}">
                <a16:creationId xmlns:a16="http://schemas.microsoft.com/office/drawing/2014/main" id="{307D51FE-43AD-A57E-EC85-216A10DC9150}"/>
              </a:ext>
            </a:extLst>
          </p:cNvPr>
          <p:cNvSpPr txBox="1"/>
          <p:nvPr/>
        </p:nvSpPr>
        <p:spPr>
          <a:xfrm>
            <a:off x="1130575" y="2029888"/>
            <a:ext cx="8564514" cy="1200329"/>
          </a:xfrm>
          <a:prstGeom prst="rect">
            <a:avLst/>
          </a:prstGeom>
          <a:noFill/>
        </p:spPr>
        <p:txBody>
          <a:bodyPr wrap="square" rtlCol="0">
            <a:spAutoFit/>
          </a:bodyPr>
          <a:lstStyle/>
          <a:p>
            <a:r>
              <a:rPr lang="en-US" sz="2400" b="1" dirty="0"/>
              <a:t>Puzzle #1</a:t>
            </a:r>
            <a:r>
              <a:rPr lang="en-US" sz="2400" dirty="0"/>
              <a:t>: Bistratified cells are the only type to have an ON but not an OFF pathway. What properties of natural images give rise to this asymmetry?</a:t>
            </a:r>
            <a:endParaRPr lang="en-US" dirty="0"/>
          </a:p>
        </p:txBody>
      </p:sp>
      <p:sp>
        <p:nvSpPr>
          <p:cNvPr id="4" name="TextBox 3">
            <a:extLst>
              <a:ext uri="{FF2B5EF4-FFF2-40B4-BE49-F238E27FC236}">
                <a16:creationId xmlns:a16="http://schemas.microsoft.com/office/drawing/2014/main" id="{D67015EA-99C1-9B3A-DCFD-ECE0FE5B0051}"/>
              </a:ext>
            </a:extLst>
          </p:cNvPr>
          <p:cNvSpPr txBox="1"/>
          <p:nvPr/>
        </p:nvSpPr>
        <p:spPr>
          <a:xfrm>
            <a:off x="1130575" y="3808639"/>
            <a:ext cx="10540093" cy="1477328"/>
          </a:xfrm>
          <a:prstGeom prst="rect">
            <a:avLst/>
          </a:prstGeom>
          <a:noFill/>
        </p:spPr>
        <p:txBody>
          <a:bodyPr wrap="square" rtlCol="0">
            <a:spAutoFit/>
          </a:bodyPr>
          <a:lstStyle/>
          <a:p>
            <a:r>
              <a:rPr lang="en-US" sz="2400" b="1" dirty="0"/>
              <a:t>Puzzle #2</a:t>
            </a:r>
            <a:r>
              <a:rPr lang="en-US" sz="2400" dirty="0"/>
              <a:t>: Midget cells are more prevalent, and process color differently, in the fovea than in the periphery. Is this difference due to a higher number of neurons in the fovea? </a:t>
            </a:r>
          </a:p>
          <a:p>
            <a:endParaRPr lang="en-US" dirty="0"/>
          </a:p>
        </p:txBody>
      </p:sp>
    </p:spTree>
    <p:extLst>
      <p:ext uri="{BB962C8B-B14F-4D97-AF65-F5344CB8AC3E}">
        <p14:creationId xmlns:p14="http://schemas.microsoft.com/office/powerpoint/2010/main" val="213680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0B59-924B-50A1-AA13-C3103E1DF453}"/>
              </a:ext>
            </a:extLst>
          </p:cNvPr>
          <p:cNvSpPr>
            <a:spLocks noGrp="1"/>
          </p:cNvSpPr>
          <p:nvPr>
            <p:ph type="title"/>
          </p:nvPr>
        </p:nvSpPr>
        <p:spPr/>
        <p:txBody>
          <a:bodyPr/>
          <a:lstStyle/>
          <a:p>
            <a:r>
              <a:rPr lang="en-US" dirty="0"/>
              <a:t>Efficient coding model</a:t>
            </a:r>
          </a:p>
        </p:txBody>
      </p:sp>
      <p:pic>
        <p:nvPicPr>
          <p:cNvPr id="4" name="Content Placeholder 4">
            <a:extLst>
              <a:ext uri="{FF2B5EF4-FFF2-40B4-BE49-F238E27FC236}">
                <a16:creationId xmlns:a16="http://schemas.microsoft.com/office/drawing/2014/main" id="{997F6356-ABD6-0AC6-5370-3B605C790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7519" y="1789110"/>
            <a:ext cx="6004832" cy="4486525"/>
          </a:xfrm>
          <a:prstGeom prst="rect">
            <a:avLst/>
          </a:prstGeom>
        </p:spPr>
      </p:pic>
      <p:pic>
        <p:nvPicPr>
          <p:cNvPr id="3" name="Picture 2">
            <a:extLst>
              <a:ext uri="{FF2B5EF4-FFF2-40B4-BE49-F238E27FC236}">
                <a16:creationId xmlns:a16="http://schemas.microsoft.com/office/drawing/2014/main" id="{C25FF926-CB6D-CDAA-F1FD-F03319E5769B}"/>
              </a:ext>
            </a:extLst>
          </p:cNvPr>
          <p:cNvPicPr>
            <a:picLocks noChangeAspect="1"/>
          </p:cNvPicPr>
          <p:nvPr/>
        </p:nvPicPr>
        <p:blipFill>
          <a:blip r:embed="rId3"/>
          <a:stretch>
            <a:fillRect/>
          </a:stretch>
        </p:blipFill>
        <p:spPr>
          <a:xfrm>
            <a:off x="8229066" y="2468229"/>
            <a:ext cx="1742867" cy="384610"/>
          </a:xfrm>
          <a:prstGeom prst="rect">
            <a:avLst/>
          </a:prstGeom>
        </p:spPr>
      </p:pic>
      <p:pic>
        <p:nvPicPr>
          <p:cNvPr id="5" name="Content Placeholder 4">
            <a:extLst>
              <a:ext uri="{FF2B5EF4-FFF2-40B4-BE49-F238E27FC236}">
                <a16:creationId xmlns:a16="http://schemas.microsoft.com/office/drawing/2014/main" id="{5CF00D8E-B606-A540-A742-E24D9F90FC9B}"/>
              </a:ext>
            </a:extLst>
          </p:cNvPr>
          <p:cNvPicPr>
            <a:picLocks noChangeAspect="1"/>
          </p:cNvPicPr>
          <p:nvPr/>
        </p:nvPicPr>
        <p:blipFill>
          <a:blip r:embed="rId4"/>
          <a:stretch>
            <a:fillRect/>
          </a:stretch>
        </p:blipFill>
        <p:spPr>
          <a:xfrm>
            <a:off x="8124225" y="3510297"/>
            <a:ext cx="2177591" cy="727965"/>
          </a:xfrm>
          <a:prstGeom prst="rect">
            <a:avLst/>
          </a:prstGeom>
        </p:spPr>
      </p:pic>
      <p:pic>
        <p:nvPicPr>
          <p:cNvPr id="6" name="Picture 5">
            <a:extLst>
              <a:ext uri="{FF2B5EF4-FFF2-40B4-BE49-F238E27FC236}">
                <a16:creationId xmlns:a16="http://schemas.microsoft.com/office/drawing/2014/main" id="{5CA1375D-3918-51DB-ECDF-B0D202FA26F1}"/>
              </a:ext>
            </a:extLst>
          </p:cNvPr>
          <p:cNvPicPr>
            <a:picLocks noChangeAspect="1"/>
          </p:cNvPicPr>
          <p:nvPr/>
        </p:nvPicPr>
        <p:blipFill>
          <a:blip r:embed="rId5"/>
          <a:stretch>
            <a:fillRect/>
          </a:stretch>
        </p:blipFill>
        <p:spPr>
          <a:xfrm>
            <a:off x="7878603" y="4643372"/>
            <a:ext cx="2897438" cy="411558"/>
          </a:xfrm>
          <a:prstGeom prst="rect">
            <a:avLst/>
          </a:prstGeom>
        </p:spPr>
      </p:pic>
      <p:sp>
        <p:nvSpPr>
          <p:cNvPr id="7" name="TextBox 6">
            <a:extLst>
              <a:ext uri="{FF2B5EF4-FFF2-40B4-BE49-F238E27FC236}">
                <a16:creationId xmlns:a16="http://schemas.microsoft.com/office/drawing/2014/main" id="{8BB274A0-6267-743D-B834-C421DCBC01E4}"/>
              </a:ext>
            </a:extLst>
          </p:cNvPr>
          <p:cNvSpPr txBox="1"/>
          <p:nvPr/>
        </p:nvSpPr>
        <p:spPr>
          <a:xfrm>
            <a:off x="8124226" y="2205488"/>
            <a:ext cx="2177591" cy="307777"/>
          </a:xfrm>
          <a:prstGeom prst="rect">
            <a:avLst/>
          </a:prstGeom>
          <a:noFill/>
        </p:spPr>
        <p:txBody>
          <a:bodyPr wrap="square" rtlCol="0">
            <a:spAutoFit/>
          </a:bodyPr>
          <a:lstStyle/>
          <a:p>
            <a:r>
              <a:rPr lang="en-US" sz="1400" b="1" dirty="0"/>
              <a:t>1- Linear weighted inputs</a:t>
            </a:r>
          </a:p>
        </p:txBody>
      </p:sp>
      <p:sp>
        <p:nvSpPr>
          <p:cNvPr id="8" name="TextBox 7">
            <a:extLst>
              <a:ext uri="{FF2B5EF4-FFF2-40B4-BE49-F238E27FC236}">
                <a16:creationId xmlns:a16="http://schemas.microsoft.com/office/drawing/2014/main" id="{BF7F6F07-2334-D79D-230B-31CD5EDF0BEA}"/>
              </a:ext>
            </a:extLst>
          </p:cNvPr>
          <p:cNvSpPr txBox="1"/>
          <p:nvPr/>
        </p:nvSpPr>
        <p:spPr>
          <a:xfrm>
            <a:off x="8061430" y="3209671"/>
            <a:ext cx="2600311" cy="307777"/>
          </a:xfrm>
          <a:prstGeom prst="rect">
            <a:avLst/>
          </a:prstGeom>
          <a:noFill/>
        </p:spPr>
        <p:txBody>
          <a:bodyPr wrap="square" rtlCol="0">
            <a:spAutoFit/>
          </a:bodyPr>
          <a:lstStyle/>
          <a:p>
            <a:r>
              <a:rPr lang="en-US" sz="1400" b="1" dirty="0"/>
              <a:t>2- </a:t>
            </a:r>
            <a:r>
              <a:rPr lang="en-US" sz="1400" b="1" dirty="0" err="1"/>
              <a:t>Softplus</a:t>
            </a:r>
            <a:r>
              <a:rPr lang="en-US" sz="1400" b="1" dirty="0"/>
              <a:t> output nonlinearity </a:t>
            </a:r>
          </a:p>
        </p:txBody>
      </p:sp>
      <p:sp>
        <p:nvSpPr>
          <p:cNvPr id="9" name="TextBox 8">
            <a:extLst>
              <a:ext uri="{FF2B5EF4-FFF2-40B4-BE49-F238E27FC236}">
                <a16:creationId xmlns:a16="http://schemas.microsoft.com/office/drawing/2014/main" id="{D3672B00-FF17-875E-5E56-CB86B7BFCF5E}"/>
              </a:ext>
            </a:extLst>
          </p:cNvPr>
          <p:cNvSpPr txBox="1"/>
          <p:nvPr/>
        </p:nvSpPr>
        <p:spPr>
          <a:xfrm>
            <a:off x="8124225" y="4335595"/>
            <a:ext cx="2008719" cy="307777"/>
          </a:xfrm>
          <a:prstGeom prst="rect">
            <a:avLst/>
          </a:prstGeom>
          <a:noFill/>
        </p:spPr>
        <p:txBody>
          <a:bodyPr wrap="square" rtlCol="0">
            <a:spAutoFit/>
          </a:bodyPr>
          <a:lstStyle/>
          <a:p>
            <a:r>
              <a:rPr lang="en-US" sz="1400" b="1" dirty="0"/>
              <a:t>3- Gain and threshold </a:t>
            </a:r>
          </a:p>
        </p:txBody>
      </p:sp>
    </p:spTree>
    <p:extLst>
      <p:ext uri="{BB962C8B-B14F-4D97-AF65-F5344CB8AC3E}">
        <p14:creationId xmlns:p14="http://schemas.microsoft.com/office/powerpoint/2010/main" val="196480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2D67-E91B-8D17-D9C4-AC4723E07BDF}"/>
              </a:ext>
            </a:extLst>
          </p:cNvPr>
          <p:cNvSpPr>
            <a:spLocks noGrp="1"/>
          </p:cNvSpPr>
          <p:nvPr>
            <p:ph type="title"/>
          </p:nvPr>
        </p:nvSpPr>
        <p:spPr/>
        <p:txBody>
          <a:bodyPr/>
          <a:lstStyle/>
          <a:p>
            <a:r>
              <a:rPr lang="en-US" dirty="0"/>
              <a:t>Maximizing mutual information</a:t>
            </a:r>
          </a:p>
        </p:txBody>
      </p:sp>
      <p:sp>
        <p:nvSpPr>
          <p:cNvPr id="3" name="Content Placeholder 2">
            <a:extLst>
              <a:ext uri="{FF2B5EF4-FFF2-40B4-BE49-F238E27FC236}">
                <a16:creationId xmlns:a16="http://schemas.microsoft.com/office/drawing/2014/main" id="{E20C981E-B12E-F676-8750-775331CD67B5}"/>
              </a:ext>
            </a:extLst>
          </p:cNvPr>
          <p:cNvSpPr>
            <a:spLocks noGrp="1"/>
          </p:cNvSpPr>
          <p:nvPr>
            <p:ph idx="1"/>
          </p:nvPr>
        </p:nvSpPr>
        <p:spPr/>
        <p:txBody>
          <a:bodyPr/>
          <a:lstStyle/>
          <a:p>
            <a:r>
              <a:rPr lang="en-US" dirty="0"/>
              <a:t>Mutual information:</a:t>
            </a:r>
          </a:p>
          <a:p>
            <a:endParaRPr lang="en-US" dirty="0"/>
          </a:p>
          <a:p>
            <a:endParaRPr lang="en-US" dirty="0"/>
          </a:p>
          <a:p>
            <a:r>
              <a:rPr lang="en-US" dirty="0"/>
              <a:t>Closed-form approximation:</a:t>
            </a:r>
          </a:p>
        </p:txBody>
      </p:sp>
      <p:pic>
        <p:nvPicPr>
          <p:cNvPr id="4" name="Picture 3">
            <a:extLst>
              <a:ext uri="{FF2B5EF4-FFF2-40B4-BE49-F238E27FC236}">
                <a16:creationId xmlns:a16="http://schemas.microsoft.com/office/drawing/2014/main" id="{01A92A8B-1CA5-CDEA-24AD-31A0049EA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603" y="2143097"/>
            <a:ext cx="4791230" cy="630425"/>
          </a:xfrm>
          <a:prstGeom prst="rect">
            <a:avLst/>
          </a:prstGeom>
        </p:spPr>
      </p:pic>
      <p:pic>
        <p:nvPicPr>
          <p:cNvPr id="8" name="Picture 7">
            <a:extLst>
              <a:ext uri="{FF2B5EF4-FFF2-40B4-BE49-F238E27FC236}">
                <a16:creationId xmlns:a16="http://schemas.microsoft.com/office/drawing/2014/main" id="{77A8A2FC-700B-7F4E-D592-7F3ACA02619B}"/>
              </a:ext>
            </a:extLst>
          </p:cNvPr>
          <p:cNvPicPr>
            <a:picLocks noChangeAspect="1"/>
          </p:cNvPicPr>
          <p:nvPr/>
        </p:nvPicPr>
        <p:blipFill>
          <a:blip r:embed="rId4"/>
          <a:stretch>
            <a:fillRect/>
          </a:stretch>
        </p:blipFill>
        <p:spPr>
          <a:xfrm>
            <a:off x="1265464" y="3667775"/>
            <a:ext cx="9485539" cy="1154884"/>
          </a:xfrm>
          <a:prstGeom prst="rect">
            <a:avLst/>
          </a:prstGeom>
        </p:spPr>
      </p:pic>
    </p:spTree>
    <p:extLst>
      <p:ext uri="{BB962C8B-B14F-4D97-AF65-F5344CB8AC3E}">
        <p14:creationId xmlns:p14="http://schemas.microsoft.com/office/powerpoint/2010/main" val="2365200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AC5C-23DA-82E6-6B76-7A6D1270EE77}"/>
              </a:ext>
            </a:extLst>
          </p:cNvPr>
          <p:cNvSpPr>
            <a:spLocks noGrp="1"/>
          </p:cNvSpPr>
          <p:nvPr>
            <p:ph type="title"/>
          </p:nvPr>
        </p:nvSpPr>
        <p:spPr/>
        <p:txBody>
          <a:bodyPr/>
          <a:lstStyle/>
          <a:p>
            <a:r>
              <a:rPr lang="en-US" dirty="0"/>
              <a:t>Expected outcomes </a:t>
            </a:r>
          </a:p>
        </p:txBody>
      </p:sp>
      <p:sp>
        <p:nvSpPr>
          <p:cNvPr id="3" name="Content Placeholder 2">
            <a:extLst>
              <a:ext uri="{FF2B5EF4-FFF2-40B4-BE49-F238E27FC236}">
                <a16:creationId xmlns:a16="http://schemas.microsoft.com/office/drawing/2014/main" id="{65347E34-99DE-A911-A196-41579ED986B8}"/>
              </a:ext>
            </a:extLst>
          </p:cNvPr>
          <p:cNvSpPr>
            <a:spLocks noGrp="1"/>
          </p:cNvSpPr>
          <p:nvPr>
            <p:ph idx="1"/>
          </p:nvPr>
        </p:nvSpPr>
        <p:spPr/>
        <p:txBody>
          <a:bodyPr/>
          <a:lstStyle/>
          <a:p>
            <a:r>
              <a:rPr lang="en-US" dirty="0"/>
              <a:t>#1. Neurons should cluster into 6 mosaics that have receptive field properties similar to midget, parasol and bistratified cells. </a:t>
            </a:r>
          </a:p>
          <a:p>
            <a:r>
              <a:rPr lang="en-US" dirty="0"/>
              <a:t>#2. We should be able to increase or decrease the asymmetry in bistratified cells by changing the statistics of natural images</a:t>
            </a:r>
          </a:p>
          <a:p>
            <a:r>
              <a:rPr lang="en-US" dirty="0"/>
              <a:t>#3. Increasing the number of neurons should increase the prevalence of midget cells as well the red/green opponency of their receptive fields. </a:t>
            </a:r>
          </a:p>
        </p:txBody>
      </p:sp>
    </p:spTree>
    <p:extLst>
      <p:ext uri="{BB962C8B-B14F-4D97-AF65-F5344CB8AC3E}">
        <p14:creationId xmlns:p14="http://schemas.microsoft.com/office/powerpoint/2010/main" val="1134599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0B667-54B0-D0BA-C991-D292F3F94E94}"/>
              </a:ext>
            </a:extLst>
          </p:cNvPr>
          <p:cNvSpPr>
            <a:spLocks noGrp="1"/>
          </p:cNvSpPr>
          <p:nvPr>
            <p:ph type="title"/>
          </p:nvPr>
        </p:nvSpPr>
        <p:spPr/>
        <p:txBody>
          <a:bodyPr/>
          <a:lstStyle/>
          <a:p>
            <a:r>
              <a:rPr lang="en-AU" dirty="0"/>
              <a:t>Simulated L and S cone responses have asymmetric natural image statistics</a:t>
            </a:r>
            <a:endParaRPr lang="en-US" dirty="0"/>
          </a:p>
        </p:txBody>
      </p:sp>
      <p:pic>
        <p:nvPicPr>
          <p:cNvPr id="6" name="Picture 5">
            <a:extLst>
              <a:ext uri="{FF2B5EF4-FFF2-40B4-BE49-F238E27FC236}">
                <a16:creationId xmlns:a16="http://schemas.microsoft.com/office/drawing/2014/main" id="{70E68C2A-AD3C-8CFA-34CA-4AA02FD26231}"/>
              </a:ext>
            </a:extLst>
          </p:cNvPr>
          <p:cNvPicPr>
            <a:picLocks noChangeAspect="1"/>
          </p:cNvPicPr>
          <p:nvPr/>
        </p:nvPicPr>
        <p:blipFill>
          <a:blip r:embed="rId2"/>
          <a:stretch>
            <a:fillRect/>
          </a:stretch>
        </p:blipFill>
        <p:spPr>
          <a:xfrm>
            <a:off x="452019" y="1784198"/>
            <a:ext cx="4254692" cy="4358164"/>
          </a:xfrm>
          <a:prstGeom prst="rect">
            <a:avLst/>
          </a:prstGeom>
        </p:spPr>
      </p:pic>
      <p:pic>
        <p:nvPicPr>
          <p:cNvPr id="7" name="Picture 6">
            <a:extLst>
              <a:ext uri="{FF2B5EF4-FFF2-40B4-BE49-F238E27FC236}">
                <a16:creationId xmlns:a16="http://schemas.microsoft.com/office/drawing/2014/main" id="{6B2353C9-8F21-4C66-31D7-29E41AF328D8}"/>
              </a:ext>
            </a:extLst>
          </p:cNvPr>
          <p:cNvPicPr>
            <a:picLocks noChangeAspect="1"/>
          </p:cNvPicPr>
          <p:nvPr/>
        </p:nvPicPr>
        <p:blipFill>
          <a:blip r:embed="rId3"/>
          <a:stretch>
            <a:fillRect/>
          </a:stretch>
        </p:blipFill>
        <p:spPr>
          <a:xfrm>
            <a:off x="5265769" y="1784198"/>
            <a:ext cx="2514796" cy="1960362"/>
          </a:xfrm>
          <a:prstGeom prst="rect">
            <a:avLst/>
          </a:prstGeom>
        </p:spPr>
      </p:pic>
      <p:pic>
        <p:nvPicPr>
          <p:cNvPr id="8" name="Content Placeholder 7">
            <a:extLst>
              <a:ext uri="{FF2B5EF4-FFF2-40B4-BE49-F238E27FC236}">
                <a16:creationId xmlns:a16="http://schemas.microsoft.com/office/drawing/2014/main" id="{98058AE0-10FF-E967-C958-AB245AF012B1}"/>
              </a:ext>
            </a:extLst>
          </p:cNvPr>
          <p:cNvPicPr>
            <a:picLocks noGrp="1" noChangeAspect="1"/>
          </p:cNvPicPr>
          <p:nvPr>
            <p:ph idx="1"/>
          </p:nvPr>
        </p:nvPicPr>
        <p:blipFill>
          <a:blip r:embed="rId4"/>
          <a:stretch>
            <a:fillRect/>
          </a:stretch>
        </p:blipFill>
        <p:spPr>
          <a:xfrm>
            <a:off x="8339623" y="1737360"/>
            <a:ext cx="2649561" cy="2074394"/>
          </a:xfrm>
          <a:prstGeom prst="rect">
            <a:avLst/>
          </a:prstGeom>
        </p:spPr>
      </p:pic>
      <p:pic>
        <p:nvPicPr>
          <p:cNvPr id="9" name="Picture 8">
            <a:extLst>
              <a:ext uri="{FF2B5EF4-FFF2-40B4-BE49-F238E27FC236}">
                <a16:creationId xmlns:a16="http://schemas.microsoft.com/office/drawing/2014/main" id="{E0C04872-B804-C617-09B6-5B241F593D1E}"/>
              </a:ext>
            </a:extLst>
          </p:cNvPr>
          <p:cNvPicPr>
            <a:picLocks noChangeAspect="1"/>
          </p:cNvPicPr>
          <p:nvPr/>
        </p:nvPicPr>
        <p:blipFill>
          <a:blip r:embed="rId5"/>
          <a:stretch>
            <a:fillRect/>
          </a:stretch>
        </p:blipFill>
        <p:spPr>
          <a:xfrm>
            <a:off x="5265769" y="4090307"/>
            <a:ext cx="2711755" cy="2131308"/>
          </a:xfrm>
          <a:prstGeom prst="rect">
            <a:avLst/>
          </a:prstGeom>
        </p:spPr>
      </p:pic>
      <p:pic>
        <p:nvPicPr>
          <p:cNvPr id="11" name="Picture 10">
            <a:extLst>
              <a:ext uri="{FF2B5EF4-FFF2-40B4-BE49-F238E27FC236}">
                <a16:creationId xmlns:a16="http://schemas.microsoft.com/office/drawing/2014/main" id="{64D7DE3B-B761-86D6-BF32-54856A103CE2}"/>
              </a:ext>
            </a:extLst>
          </p:cNvPr>
          <p:cNvPicPr>
            <a:picLocks noChangeAspect="1"/>
          </p:cNvPicPr>
          <p:nvPr/>
        </p:nvPicPr>
        <p:blipFill>
          <a:blip r:embed="rId6"/>
          <a:stretch>
            <a:fillRect/>
          </a:stretch>
        </p:blipFill>
        <p:spPr>
          <a:xfrm>
            <a:off x="8308525" y="4054982"/>
            <a:ext cx="2847155" cy="2237735"/>
          </a:xfrm>
          <a:prstGeom prst="rect">
            <a:avLst/>
          </a:prstGeom>
        </p:spPr>
      </p:pic>
    </p:spTree>
    <p:extLst>
      <p:ext uri="{BB962C8B-B14F-4D97-AF65-F5344CB8AC3E}">
        <p14:creationId xmlns:p14="http://schemas.microsoft.com/office/powerpoint/2010/main" val="400659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BABE-AFFE-86A5-D570-E27C12DE44C2}"/>
              </a:ext>
            </a:extLst>
          </p:cNvPr>
          <p:cNvSpPr>
            <a:spLocks noGrp="1"/>
          </p:cNvSpPr>
          <p:nvPr>
            <p:ph type="title"/>
          </p:nvPr>
        </p:nvSpPr>
        <p:spPr/>
        <p:txBody>
          <a:bodyPr>
            <a:normAutofit/>
          </a:bodyPr>
          <a:lstStyle/>
          <a:p>
            <a:r>
              <a:rPr lang="en-US" sz="4800" dirty="0"/>
              <a:t>Aim 2: Can efficient coding </a:t>
            </a:r>
            <a:r>
              <a:rPr lang="en-US" sz="4800" i="0" u="none" strike="noStrike" baseline="0" dirty="0">
                <a:solidFill>
                  <a:srgbClr val="000000"/>
                </a:solidFill>
                <a:latin typeface="Arial" panose="020B0604020202020204" pitchFamily="34" charset="0"/>
              </a:rPr>
              <a:t>explain direction-selectivity in RGCs ?</a:t>
            </a:r>
            <a:endParaRPr lang="en-US" dirty="0"/>
          </a:p>
        </p:txBody>
      </p:sp>
      <p:sp>
        <p:nvSpPr>
          <p:cNvPr id="3" name="Content Placeholder 2">
            <a:extLst>
              <a:ext uri="{FF2B5EF4-FFF2-40B4-BE49-F238E27FC236}">
                <a16:creationId xmlns:a16="http://schemas.microsoft.com/office/drawing/2014/main" id="{7A98229D-A1F6-553E-39C3-ADB0257C1572}"/>
              </a:ext>
            </a:extLst>
          </p:cNvPr>
          <p:cNvSpPr>
            <a:spLocks noGrp="1"/>
          </p:cNvSpPr>
          <p:nvPr>
            <p:ph idx="1"/>
          </p:nvPr>
        </p:nvSpPr>
        <p:spPr>
          <a:xfrm>
            <a:off x="1097280" y="1845734"/>
            <a:ext cx="9789795" cy="619880"/>
          </a:xfrm>
        </p:spPr>
        <p:txBody>
          <a:bodyPr>
            <a:normAutofit fontScale="85000" lnSpcReduction="20000"/>
          </a:bodyPr>
          <a:lstStyle/>
          <a:p>
            <a:r>
              <a:rPr lang="en-AU" sz="2600" b="1" dirty="0"/>
              <a:t>Puzzle #1</a:t>
            </a:r>
            <a:r>
              <a:rPr lang="en-AU" sz="2600" dirty="0"/>
              <a:t>: Why are only a fraction of RGCs direction-selective, despite the prevalence of motion in natural movies?</a:t>
            </a:r>
          </a:p>
          <a:p>
            <a:pPr marL="0" indent="0">
              <a:buNone/>
            </a:pPr>
            <a:endParaRPr lang="en-AU" dirty="0"/>
          </a:p>
        </p:txBody>
      </p:sp>
      <p:sp>
        <p:nvSpPr>
          <p:cNvPr id="4" name="TextBox 3">
            <a:extLst>
              <a:ext uri="{FF2B5EF4-FFF2-40B4-BE49-F238E27FC236}">
                <a16:creationId xmlns:a16="http://schemas.microsoft.com/office/drawing/2014/main" id="{E1F2E344-2F33-90E6-AB4F-4F80F91E535A}"/>
              </a:ext>
            </a:extLst>
          </p:cNvPr>
          <p:cNvSpPr txBox="1"/>
          <p:nvPr/>
        </p:nvSpPr>
        <p:spPr>
          <a:xfrm>
            <a:off x="1097280" y="3171825"/>
            <a:ext cx="9833882" cy="1107996"/>
          </a:xfrm>
          <a:prstGeom prst="rect">
            <a:avLst/>
          </a:prstGeom>
          <a:noFill/>
        </p:spPr>
        <p:txBody>
          <a:bodyPr wrap="square" rtlCol="0">
            <a:spAutoFit/>
          </a:bodyPr>
          <a:lstStyle/>
          <a:p>
            <a:r>
              <a:rPr lang="en-AU" sz="2400" b="1" dirty="0"/>
              <a:t>Puzzle #2</a:t>
            </a:r>
            <a:r>
              <a:rPr lang="en-AU" sz="2400" dirty="0"/>
              <a:t>: Why do ON-OFF DSGCs only encode the four cardinal directions? </a:t>
            </a:r>
          </a:p>
          <a:p>
            <a:r>
              <a:rPr lang="en-AU" sz="2400" dirty="0"/>
              <a:t>Is this due to a property of optic flow or motion in the natural world?  </a:t>
            </a:r>
            <a:endParaRPr lang="en-US" sz="2400" dirty="0"/>
          </a:p>
          <a:p>
            <a:endParaRPr lang="en-US" dirty="0"/>
          </a:p>
        </p:txBody>
      </p:sp>
    </p:spTree>
    <p:extLst>
      <p:ext uri="{BB962C8B-B14F-4D97-AF65-F5344CB8AC3E}">
        <p14:creationId xmlns:p14="http://schemas.microsoft.com/office/powerpoint/2010/main" val="206171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132CD-0B0B-9154-9F89-F6781E68DF52}"/>
              </a:ext>
            </a:extLst>
          </p:cNvPr>
          <p:cNvSpPr>
            <a:spLocks noGrp="1"/>
          </p:cNvSpPr>
          <p:nvPr>
            <p:ph type="title"/>
          </p:nvPr>
        </p:nvSpPr>
        <p:spPr/>
        <p:txBody>
          <a:bodyPr/>
          <a:lstStyle/>
          <a:p>
            <a:r>
              <a:rPr lang="en-AU" dirty="0"/>
              <a:t>DSGCs have tilted RFs in space-time</a:t>
            </a:r>
            <a:endParaRPr lang="en-US" dirty="0"/>
          </a:p>
        </p:txBody>
      </p:sp>
      <p:sp>
        <p:nvSpPr>
          <p:cNvPr id="3" name="Content Placeholder 2">
            <a:extLst>
              <a:ext uri="{FF2B5EF4-FFF2-40B4-BE49-F238E27FC236}">
                <a16:creationId xmlns:a16="http://schemas.microsoft.com/office/drawing/2014/main" id="{D50FDE27-C176-3DD3-4668-F9FCE97AF840}"/>
              </a:ext>
            </a:extLst>
          </p:cNvPr>
          <p:cNvSpPr>
            <a:spLocks noGrp="1"/>
          </p:cNvSpPr>
          <p:nvPr>
            <p:ph idx="1"/>
          </p:nvPr>
        </p:nvSpPr>
        <p:spPr>
          <a:xfrm>
            <a:off x="1146026" y="6019271"/>
            <a:ext cx="2832191" cy="848058"/>
          </a:xfrm>
        </p:spPr>
        <p:txBody>
          <a:bodyPr/>
          <a:lstStyle/>
          <a:p>
            <a:r>
              <a:rPr lang="en-AU" dirty="0"/>
              <a:t>Soto et al., 2020</a:t>
            </a:r>
            <a:endParaRPr lang="en-US" dirty="0"/>
          </a:p>
        </p:txBody>
      </p:sp>
      <p:pic>
        <p:nvPicPr>
          <p:cNvPr id="7" name="Picture 6">
            <a:extLst>
              <a:ext uri="{FF2B5EF4-FFF2-40B4-BE49-F238E27FC236}">
                <a16:creationId xmlns:a16="http://schemas.microsoft.com/office/drawing/2014/main" id="{21C0A1E2-C9D7-3A59-DC0D-79A49FA3A9A9}"/>
              </a:ext>
            </a:extLst>
          </p:cNvPr>
          <p:cNvPicPr>
            <a:picLocks noChangeAspect="1"/>
          </p:cNvPicPr>
          <p:nvPr/>
        </p:nvPicPr>
        <p:blipFill>
          <a:blip r:embed="rId3"/>
          <a:stretch>
            <a:fillRect/>
          </a:stretch>
        </p:blipFill>
        <p:spPr>
          <a:xfrm>
            <a:off x="4334707" y="2358379"/>
            <a:ext cx="1908698" cy="1835129"/>
          </a:xfrm>
          <a:prstGeom prst="rect">
            <a:avLst/>
          </a:prstGeom>
        </p:spPr>
      </p:pic>
      <p:pic>
        <p:nvPicPr>
          <p:cNvPr id="8" name="Picture 7">
            <a:extLst>
              <a:ext uri="{FF2B5EF4-FFF2-40B4-BE49-F238E27FC236}">
                <a16:creationId xmlns:a16="http://schemas.microsoft.com/office/drawing/2014/main" id="{F5A8AB37-72EF-75DB-271F-20A3A1B64C6C}"/>
              </a:ext>
            </a:extLst>
          </p:cNvPr>
          <p:cNvPicPr>
            <a:picLocks noChangeAspect="1"/>
          </p:cNvPicPr>
          <p:nvPr/>
        </p:nvPicPr>
        <p:blipFill>
          <a:blip r:embed="rId4"/>
          <a:stretch>
            <a:fillRect/>
          </a:stretch>
        </p:blipFill>
        <p:spPr>
          <a:xfrm>
            <a:off x="7896834" y="2423633"/>
            <a:ext cx="1745635" cy="3432728"/>
          </a:xfrm>
          <a:prstGeom prst="rect">
            <a:avLst/>
          </a:prstGeom>
        </p:spPr>
      </p:pic>
      <p:sp>
        <p:nvSpPr>
          <p:cNvPr id="9" name="TextBox 8">
            <a:extLst>
              <a:ext uri="{FF2B5EF4-FFF2-40B4-BE49-F238E27FC236}">
                <a16:creationId xmlns:a16="http://schemas.microsoft.com/office/drawing/2014/main" id="{81ED0DAC-FAC1-C81E-DA2D-75B3ABC42610}"/>
              </a:ext>
            </a:extLst>
          </p:cNvPr>
          <p:cNvSpPr txBox="1"/>
          <p:nvPr/>
        </p:nvSpPr>
        <p:spPr>
          <a:xfrm>
            <a:off x="4139220" y="1779742"/>
            <a:ext cx="3396343" cy="369332"/>
          </a:xfrm>
          <a:prstGeom prst="rect">
            <a:avLst/>
          </a:prstGeom>
          <a:noFill/>
        </p:spPr>
        <p:txBody>
          <a:bodyPr wrap="square" rtlCol="0">
            <a:spAutoFit/>
          </a:bodyPr>
          <a:lstStyle/>
          <a:p>
            <a:r>
              <a:rPr lang="en-AU" dirty="0"/>
              <a:t>Parasol and midget cells </a:t>
            </a:r>
            <a:endParaRPr lang="en-US" dirty="0"/>
          </a:p>
        </p:txBody>
      </p:sp>
      <p:sp>
        <p:nvSpPr>
          <p:cNvPr id="10" name="TextBox 9">
            <a:extLst>
              <a:ext uri="{FF2B5EF4-FFF2-40B4-BE49-F238E27FC236}">
                <a16:creationId xmlns:a16="http://schemas.microsoft.com/office/drawing/2014/main" id="{08298FF7-F1A6-F711-DF09-CF9E14642C06}"/>
              </a:ext>
            </a:extLst>
          </p:cNvPr>
          <p:cNvSpPr txBox="1"/>
          <p:nvPr/>
        </p:nvSpPr>
        <p:spPr>
          <a:xfrm>
            <a:off x="7925568" y="1777302"/>
            <a:ext cx="2730954" cy="646331"/>
          </a:xfrm>
          <a:prstGeom prst="rect">
            <a:avLst/>
          </a:prstGeom>
          <a:noFill/>
        </p:spPr>
        <p:txBody>
          <a:bodyPr wrap="square" rtlCol="0">
            <a:spAutoFit/>
          </a:bodyPr>
          <a:lstStyle/>
          <a:p>
            <a:r>
              <a:rPr lang="en-AU" dirty="0"/>
              <a:t>ON-OFF Direction-selective ganglion cells</a:t>
            </a:r>
            <a:endParaRPr lang="en-US" dirty="0"/>
          </a:p>
        </p:txBody>
      </p:sp>
      <p:pic>
        <p:nvPicPr>
          <p:cNvPr id="13" name="Picture 12">
            <a:extLst>
              <a:ext uri="{FF2B5EF4-FFF2-40B4-BE49-F238E27FC236}">
                <a16:creationId xmlns:a16="http://schemas.microsoft.com/office/drawing/2014/main" id="{46296529-7075-D615-9141-7E218D2BEA4A}"/>
              </a:ext>
            </a:extLst>
          </p:cNvPr>
          <p:cNvPicPr>
            <a:picLocks noChangeAspect="1"/>
          </p:cNvPicPr>
          <p:nvPr/>
        </p:nvPicPr>
        <p:blipFill>
          <a:blip r:embed="rId5"/>
          <a:stretch>
            <a:fillRect/>
          </a:stretch>
        </p:blipFill>
        <p:spPr>
          <a:xfrm>
            <a:off x="1244108" y="2285134"/>
            <a:ext cx="1602953" cy="3689443"/>
          </a:xfrm>
          <a:prstGeom prst="rect">
            <a:avLst/>
          </a:prstGeom>
        </p:spPr>
      </p:pic>
      <p:pic>
        <p:nvPicPr>
          <p:cNvPr id="15" name="Picture 14">
            <a:extLst>
              <a:ext uri="{FF2B5EF4-FFF2-40B4-BE49-F238E27FC236}">
                <a16:creationId xmlns:a16="http://schemas.microsoft.com/office/drawing/2014/main" id="{018853C6-65C1-7D40-5BEA-5C0F0192BFF4}"/>
              </a:ext>
            </a:extLst>
          </p:cNvPr>
          <p:cNvPicPr>
            <a:picLocks noChangeAspect="1"/>
          </p:cNvPicPr>
          <p:nvPr/>
        </p:nvPicPr>
        <p:blipFill>
          <a:blip r:embed="rId6"/>
          <a:stretch>
            <a:fillRect/>
          </a:stretch>
        </p:blipFill>
        <p:spPr>
          <a:xfrm>
            <a:off x="4500490" y="4605222"/>
            <a:ext cx="1301523" cy="523990"/>
          </a:xfrm>
          <a:prstGeom prst="rect">
            <a:avLst/>
          </a:prstGeom>
        </p:spPr>
      </p:pic>
      <p:pic>
        <p:nvPicPr>
          <p:cNvPr id="17" name="Picture 16">
            <a:extLst>
              <a:ext uri="{FF2B5EF4-FFF2-40B4-BE49-F238E27FC236}">
                <a16:creationId xmlns:a16="http://schemas.microsoft.com/office/drawing/2014/main" id="{42A0C0A3-5A65-6A63-E989-761C06CD3D71}"/>
              </a:ext>
            </a:extLst>
          </p:cNvPr>
          <p:cNvPicPr>
            <a:picLocks noChangeAspect="1"/>
          </p:cNvPicPr>
          <p:nvPr/>
        </p:nvPicPr>
        <p:blipFill>
          <a:blip r:embed="rId7"/>
          <a:stretch>
            <a:fillRect/>
          </a:stretch>
        </p:blipFill>
        <p:spPr>
          <a:xfrm>
            <a:off x="4450639" y="5261882"/>
            <a:ext cx="593777" cy="552254"/>
          </a:xfrm>
          <a:prstGeom prst="rect">
            <a:avLst/>
          </a:prstGeom>
        </p:spPr>
      </p:pic>
      <p:pic>
        <p:nvPicPr>
          <p:cNvPr id="23" name="Picture 22">
            <a:extLst>
              <a:ext uri="{FF2B5EF4-FFF2-40B4-BE49-F238E27FC236}">
                <a16:creationId xmlns:a16="http://schemas.microsoft.com/office/drawing/2014/main" id="{3A748795-06D6-96F8-B4A2-7FE2C74EEB2A}"/>
              </a:ext>
            </a:extLst>
          </p:cNvPr>
          <p:cNvPicPr>
            <a:picLocks noChangeAspect="1"/>
          </p:cNvPicPr>
          <p:nvPr/>
        </p:nvPicPr>
        <p:blipFill>
          <a:blip r:embed="rId8"/>
          <a:stretch>
            <a:fillRect/>
          </a:stretch>
        </p:blipFill>
        <p:spPr>
          <a:xfrm>
            <a:off x="5221899" y="5309992"/>
            <a:ext cx="710138" cy="504144"/>
          </a:xfrm>
          <a:prstGeom prst="rect">
            <a:avLst/>
          </a:prstGeom>
        </p:spPr>
      </p:pic>
      <p:pic>
        <p:nvPicPr>
          <p:cNvPr id="25" name="Picture 24">
            <a:extLst>
              <a:ext uri="{FF2B5EF4-FFF2-40B4-BE49-F238E27FC236}">
                <a16:creationId xmlns:a16="http://schemas.microsoft.com/office/drawing/2014/main" id="{793858BB-6A85-09B9-C6ED-821FB8E14237}"/>
              </a:ext>
            </a:extLst>
          </p:cNvPr>
          <p:cNvPicPr>
            <a:picLocks noChangeAspect="1"/>
          </p:cNvPicPr>
          <p:nvPr/>
        </p:nvPicPr>
        <p:blipFill>
          <a:blip r:embed="rId9"/>
          <a:stretch>
            <a:fillRect/>
          </a:stretch>
        </p:blipFill>
        <p:spPr>
          <a:xfrm>
            <a:off x="5048345" y="5380166"/>
            <a:ext cx="240711" cy="315686"/>
          </a:xfrm>
          <a:prstGeom prst="rect">
            <a:avLst/>
          </a:prstGeom>
        </p:spPr>
      </p:pic>
      <p:sp>
        <p:nvSpPr>
          <p:cNvPr id="26" name="TextBox 25">
            <a:extLst>
              <a:ext uri="{FF2B5EF4-FFF2-40B4-BE49-F238E27FC236}">
                <a16:creationId xmlns:a16="http://schemas.microsoft.com/office/drawing/2014/main" id="{8D0E7112-FFCF-07D3-A307-4CAFB0909DC6}"/>
              </a:ext>
            </a:extLst>
          </p:cNvPr>
          <p:cNvSpPr txBox="1"/>
          <p:nvPr/>
        </p:nvSpPr>
        <p:spPr>
          <a:xfrm>
            <a:off x="1396251" y="1877660"/>
            <a:ext cx="1873704" cy="369332"/>
          </a:xfrm>
          <a:prstGeom prst="rect">
            <a:avLst/>
          </a:prstGeom>
          <a:noFill/>
        </p:spPr>
        <p:txBody>
          <a:bodyPr wrap="square" rtlCol="0">
            <a:spAutoFit/>
          </a:bodyPr>
          <a:lstStyle/>
          <a:p>
            <a:r>
              <a:rPr lang="en-AU" dirty="0"/>
              <a:t>Stimuli</a:t>
            </a:r>
            <a:endParaRPr lang="en-US" dirty="0"/>
          </a:p>
        </p:txBody>
      </p:sp>
      <p:sp>
        <p:nvSpPr>
          <p:cNvPr id="27" name="TextBox 26">
            <a:extLst>
              <a:ext uri="{FF2B5EF4-FFF2-40B4-BE49-F238E27FC236}">
                <a16:creationId xmlns:a16="http://schemas.microsoft.com/office/drawing/2014/main" id="{A9CD9177-FFBA-D638-1EE4-8913B5E583EE}"/>
              </a:ext>
            </a:extLst>
          </p:cNvPr>
          <p:cNvSpPr txBox="1"/>
          <p:nvPr/>
        </p:nvSpPr>
        <p:spPr>
          <a:xfrm rot="16200000">
            <a:off x="3655566" y="2859748"/>
            <a:ext cx="901995" cy="369332"/>
          </a:xfrm>
          <a:prstGeom prst="rect">
            <a:avLst/>
          </a:prstGeom>
          <a:noFill/>
        </p:spPr>
        <p:txBody>
          <a:bodyPr wrap="square" rtlCol="0">
            <a:spAutoFit/>
          </a:bodyPr>
          <a:lstStyle/>
          <a:p>
            <a:r>
              <a:rPr lang="en-AU" dirty="0"/>
              <a:t>Space</a:t>
            </a:r>
            <a:endParaRPr lang="en-US" dirty="0"/>
          </a:p>
        </p:txBody>
      </p:sp>
      <p:sp>
        <p:nvSpPr>
          <p:cNvPr id="4" name="TextBox 3">
            <a:extLst>
              <a:ext uri="{FF2B5EF4-FFF2-40B4-BE49-F238E27FC236}">
                <a16:creationId xmlns:a16="http://schemas.microsoft.com/office/drawing/2014/main" id="{562CA763-8789-1E99-C6B7-0D407B1F237B}"/>
              </a:ext>
            </a:extLst>
          </p:cNvPr>
          <p:cNvSpPr txBox="1"/>
          <p:nvPr/>
        </p:nvSpPr>
        <p:spPr>
          <a:xfrm>
            <a:off x="7925568" y="5856361"/>
            <a:ext cx="4501759" cy="369332"/>
          </a:xfrm>
          <a:prstGeom prst="rect">
            <a:avLst/>
          </a:prstGeom>
          <a:noFill/>
        </p:spPr>
        <p:txBody>
          <a:bodyPr wrap="square" rtlCol="0">
            <a:spAutoFit/>
          </a:bodyPr>
          <a:lstStyle/>
          <a:p>
            <a:r>
              <a:rPr lang="en-US" dirty="0" err="1"/>
              <a:t>Cafaro</a:t>
            </a:r>
            <a:r>
              <a:rPr lang="en-US" dirty="0"/>
              <a:t>, </a:t>
            </a:r>
            <a:r>
              <a:rPr lang="en-US" dirty="0" err="1"/>
              <a:t>Zylberberg</a:t>
            </a:r>
            <a:r>
              <a:rPr lang="en-US" dirty="0"/>
              <a:t> &amp; Field, 2007</a:t>
            </a:r>
          </a:p>
        </p:txBody>
      </p:sp>
    </p:spTree>
    <p:extLst>
      <p:ext uri="{BB962C8B-B14F-4D97-AF65-F5344CB8AC3E}">
        <p14:creationId xmlns:p14="http://schemas.microsoft.com/office/powerpoint/2010/main" val="394403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D199-768C-CD75-DD90-C403DB9EA19A}"/>
              </a:ext>
            </a:extLst>
          </p:cNvPr>
          <p:cNvSpPr>
            <a:spLocks noGrp="1"/>
          </p:cNvSpPr>
          <p:nvPr>
            <p:ph type="title"/>
          </p:nvPr>
        </p:nvSpPr>
        <p:spPr/>
        <p:txBody>
          <a:bodyPr/>
          <a:lstStyle/>
          <a:p>
            <a:r>
              <a:rPr lang="en-AU" dirty="0"/>
              <a:t>Efficient coding for space-time inseparable receptive fields</a:t>
            </a:r>
            <a:endParaRPr lang="en-US" dirty="0"/>
          </a:p>
        </p:txBody>
      </p:sp>
      <p:sp>
        <p:nvSpPr>
          <p:cNvPr id="3" name="Content Placeholder 2">
            <a:extLst>
              <a:ext uri="{FF2B5EF4-FFF2-40B4-BE49-F238E27FC236}">
                <a16:creationId xmlns:a16="http://schemas.microsoft.com/office/drawing/2014/main" id="{62774CB9-C0D8-A0B0-8477-C114E32C9F06}"/>
              </a:ext>
            </a:extLst>
          </p:cNvPr>
          <p:cNvSpPr>
            <a:spLocks noGrp="1"/>
          </p:cNvSpPr>
          <p:nvPr>
            <p:ph idx="1"/>
          </p:nvPr>
        </p:nvSpPr>
        <p:spPr>
          <a:xfrm>
            <a:off x="7727496" y="2050377"/>
            <a:ext cx="2473780" cy="713235"/>
          </a:xfrm>
        </p:spPr>
        <p:txBody>
          <a:bodyPr>
            <a:normAutofit/>
          </a:bodyPr>
          <a:lstStyle/>
          <a:p>
            <a:r>
              <a:rPr lang="en-AU" dirty="0"/>
              <a:t>Parametrized rectified nonlinearity</a:t>
            </a:r>
            <a:endParaRPr lang="en-US" dirty="0"/>
          </a:p>
        </p:txBody>
      </p:sp>
      <p:pic>
        <p:nvPicPr>
          <p:cNvPr id="4" name="Content Placeholder 4">
            <a:extLst>
              <a:ext uri="{FF2B5EF4-FFF2-40B4-BE49-F238E27FC236}">
                <a16:creationId xmlns:a16="http://schemas.microsoft.com/office/drawing/2014/main" id="{11304278-2D5D-B7FD-D5D3-BF4D661AD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105" y="1845734"/>
            <a:ext cx="5902249" cy="4409880"/>
          </a:xfrm>
          <a:prstGeom prst="rect">
            <a:avLst/>
          </a:prstGeom>
        </p:spPr>
      </p:pic>
      <p:pic>
        <p:nvPicPr>
          <p:cNvPr id="5" name="Picture 4">
            <a:extLst>
              <a:ext uri="{FF2B5EF4-FFF2-40B4-BE49-F238E27FC236}">
                <a16:creationId xmlns:a16="http://schemas.microsoft.com/office/drawing/2014/main" id="{78E304D8-37CE-47F2-269A-0389AC080404}"/>
              </a:ext>
            </a:extLst>
          </p:cNvPr>
          <p:cNvPicPr>
            <a:picLocks noChangeAspect="1"/>
          </p:cNvPicPr>
          <p:nvPr/>
        </p:nvPicPr>
        <p:blipFill>
          <a:blip r:embed="rId4"/>
          <a:stretch>
            <a:fillRect/>
          </a:stretch>
        </p:blipFill>
        <p:spPr>
          <a:xfrm>
            <a:off x="7501389" y="2763612"/>
            <a:ext cx="2743835" cy="1530350"/>
          </a:xfrm>
          <a:prstGeom prst="rect">
            <a:avLst/>
          </a:prstGeom>
        </p:spPr>
      </p:pic>
      <p:pic>
        <p:nvPicPr>
          <p:cNvPr id="6" name="Picture 5">
            <a:extLst>
              <a:ext uri="{FF2B5EF4-FFF2-40B4-BE49-F238E27FC236}">
                <a16:creationId xmlns:a16="http://schemas.microsoft.com/office/drawing/2014/main" id="{69813E4F-5649-F38A-8BF1-65973B48902D}"/>
              </a:ext>
            </a:extLst>
          </p:cNvPr>
          <p:cNvPicPr>
            <a:picLocks noChangeAspect="1"/>
          </p:cNvPicPr>
          <p:nvPr/>
        </p:nvPicPr>
        <p:blipFill>
          <a:blip r:embed="rId5"/>
          <a:stretch>
            <a:fillRect/>
          </a:stretch>
        </p:blipFill>
        <p:spPr>
          <a:xfrm>
            <a:off x="7698784" y="4348888"/>
            <a:ext cx="2593975" cy="487045"/>
          </a:xfrm>
          <a:prstGeom prst="rect">
            <a:avLst/>
          </a:prstGeom>
        </p:spPr>
      </p:pic>
    </p:spTree>
    <p:extLst>
      <p:ext uri="{BB962C8B-B14F-4D97-AF65-F5344CB8AC3E}">
        <p14:creationId xmlns:p14="http://schemas.microsoft.com/office/powerpoint/2010/main" val="321884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3273-0AC4-AA42-B804-4E412E9A4137}"/>
              </a:ext>
            </a:extLst>
          </p:cNvPr>
          <p:cNvSpPr>
            <a:spLocks noGrp="1"/>
          </p:cNvSpPr>
          <p:nvPr>
            <p:ph type="title"/>
          </p:nvPr>
        </p:nvSpPr>
        <p:spPr/>
        <p:txBody>
          <a:bodyPr/>
          <a:lstStyle/>
          <a:p>
            <a:r>
              <a:rPr lang="en-US" dirty="0"/>
              <a:t>Expected outcomes</a:t>
            </a:r>
          </a:p>
        </p:txBody>
      </p:sp>
      <p:sp>
        <p:nvSpPr>
          <p:cNvPr id="3" name="Content Placeholder 2">
            <a:extLst>
              <a:ext uri="{FF2B5EF4-FFF2-40B4-BE49-F238E27FC236}">
                <a16:creationId xmlns:a16="http://schemas.microsoft.com/office/drawing/2014/main" id="{DE644E6F-FED8-469A-4EF3-5553649CBF83}"/>
              </a:ext>
            </a:extLst>
          </p:cNvPr>
          <p:cNvSpPr>
            <a:spLocks noGrp="1"/>
          </p:cNvSpPr>
          <p:nvPr>
            <p:ph idx="1"/>
          </p:nvPr>
        </p:nvSpPr>
        <p:spPr/>
        <p:txBody>
          <a:bodyPr/>
          <a:lstStyle/>
          <a:p>
            <a:r>
              <a:rPr lang="en-US" dirty="0"/>
              <a:t>#1. Most neurons should not be direction-selective, but have spatiotemporal properties similar to parasol and midget cells. </a:t>
            </a:r>
          </a:p>
          <a:p>
            <a:r>
              <a:rPr lang="en-US" dirty="0"/>
              <a:t>#2. We should get mosaics of DSGCs that encode the </a:t>
            </a:r>
            <a:r>
              <a:rPr lang="en-US"/>
              <a:t>four cardinal directions. </a:t>
            </a:r>
            <a:endParaRPr lang="en-US" dirty="0"/>
          </a:p>
          <a:p>
            <a:r>
              <a:rPr lang="en-US" dirty="0"/>
              <a:t>#3. The prevalence of DSCGs and their properties should change as we change the statistics of natural movies. </a:t>
            </a:r>
          </a:p>
        </p:txBody>
      </p:sp>
    </p:spTree>
    <p:extLst>
      <p:ext uri="{BB962C8B-B14F-4D97-AF65-F5344CB8AC3E}">
        <p14:creationId xmlns:p14="http://schemas.microsoft.com/office/powerpoint/2010/main" val="1599456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CC26-231A-1338-EAC0-E907E52F505E}"/>
              </a:ext>
            </a:extLst>
          </p:cNvPr>
          <p:cNvSpPr>
            <a:spLocks noGrp="1"/>
          </p:cNvSpPr>
          <p:nvPr>
            <p:ph type="title"/>
          </p:nvPr>
        </p:nvSpPr>
        <p:spPr/>
        <p:txBody>
          <a:bodyPr/>
          <a:lstStyle/>
          <a:p>
            <a:r>
              <a:rPr lang="en-US" dirty="0"/>
              <a:t>The retina is well-structured into different cell types</a:t>
            </a:r>
          </a:p>
        </p:txBody>
      </p:sp>
      <p:pic>
        <p:nvPicPr>
          <p:cNvPr id="7" name="Content Placeholder 6">
            <a:extLst>
              <a:ext uri="{FF2B5EF4-FFF2-40B4-BE49-F238E27FC236}">
                <a16:creationId xmlns:a16="http://schemas.microsoft.com/office/drawing/2014/main" id="{C1034AB5-3E14-2558-A8B4-1735940BA9A3}"/>
              </a:ext>
            </a:extLst>
          </p:cNvPr>
          <p:cNvPicPr>
            <a:picLocks noGrp="1" noChangeAspect="1"/>
          </p:cNvPicPr>
          <p:nvPr>
            <p:ph idx="1"/>
          </p:nvPr>
        </p:nvPicPr>
        <p:blipFill>
          <a:blip r:embed="rId3"/>
          <a:stretch>
            <a:fillRect/>
          </a:stretch>
        </p:blipFill>
        <p:spPr>
          <a:xfrm>
            <a:off x="110248" y="2215182"/>
            <a:ext cx="3639427" cy="2778912"/>
          </a:xfrm>
        </p:spPr>
      </p:pic>
      <p:pic>
        <p:nvPicPr>
          <p:cNvPr id="5" name="Picture 4">
            <a:extLst>
              <a:ext uri="{FF2B5EF4-FFF2-40B4-BE49-F238E27FC236}">
                <a16:creationId xmlns:a16="http://schemas.microsoft.com/office/drawing/2014/main" id="{A61360AB-5A63-D448-870B-814430D0109A}"/>
              </a:ext>
            </a:extLst>
          </p:cNvPr>
          <p:cNvPicPr>
            <a:picLocks noChangeAspect="1"/>
          </p:cNvPicPr>
          <p:nvPr/>
        </p:nvPicPr>
        <p:blipFill>
          <a:blip r:embed="rId4"/>
          <a:stretch>
            <a:fillRect/>
          </a:stretch>
        </p:blipFill>
        <p:spPr>
          <a:xfrm>
            <a:off x="3749675" y="1870737"/>
            <a:ext cx="3721554" cy="4177971"/>
          </a:xfrm>
          <a:prstGeom prst="rect">
            <a:avLst/>
          </a:prstGeom>
        </p:spPr>
      </p:pic>
      <p:sp>
        <p:nvSpPr>
          <p:cNvPr id="8" name="Rectangle 7">
            <a:extLst>
              <a:ext uri="{FF2B5EF4-FFF2-40B4-BE49-F238E27FC236}">
                <a16:creationId xmlns:a16="http://schemas.microsoft.com/office/drawing/2014/main" id="{2D6FB63F-27D4-3AAC-D10C-90A8605549D4}"/>
              </a:ext>
            </a:extLst>
          </p:cNvPr>
          <p:cNvSpPr/>
          <p:nvPr/>
        </p:nvSpPr>
        <p:spPr>
          <a:xfrm>
            <a:off x="3749675" y="1870737"/>
            <a:ext cx="3516902" cy="443728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a:extLst>
              <a:ext uri="{FF2B5EF4-FFF2-40B4-BE49-F238E27FC236}">
                <a16:creationId xmlns:a16="http://schemas.microsoft.com/office/drawing/2014/main" id="{2F0B2F42-EBDB-62CA-E407-4E5EE5E5BC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0" y="2714813"/>
            <a:ext cx="4810987" cy="274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61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5895-F761-08EF-09F1-CE57C8B5437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63882BA-5D14-9472-A75D-CA43A8C94522}"/>
              </a:ext>
            </a:extLst>
          </p:cNvPr>
          <p:cNvSpPr>
            <a:spLocks noGrp="1"/>
          </p:cNvSpPr>
          <p:nvPr>
            <p:ph idx="1"/>
          </p:nvPr>
        </p:nvSpPr>
        <p:spPr>
          <a:xfrm>
            <a:off x="917666" y="2004937"/>
            <a:ext cx="11802292" cy="4023360"/>
          </a:xfrm>
        </p:spPr>
        <p:txBody>
          <a:bodyPr/>
          <a:lstStyle/>
          <a:p>
            <a:r>
              <a:rPr lang="en-US" b="1" dirty="0">
                <a:latin typeface="Arial" panose="020B0604020202020204" pitchFamily="34" charset="0"/>
                <a:cs typeface="Arial" panose="020B0604020202020204" pitchFamily="34" charset="0"/>
              </a:rPr>
              <a:t>Aim 1: </a:t>
            </a:r>
            <a:r>
              <a:rPr lang="en-US" sz="2000" b="1" dirty="0">
                <a:solidFill>
                  <a:srgbClr val="000000"/>
                </a:solidFill>
                <a:latin typeface="Arial" panose="020B0604020202020204" pitchFamily="34" charset="0"/>
                <a:cs typeface="Arial" panose="020B0604020202020204" pitchFamily="34" charset="0"/>
              </a:rPr>
              <a:t>Can efficient coding predict color coding by cell types?</a:t>
            </a:r>
          </a:p>
          <a:p>
            <a:r>
              <a:rPr lang="en-US" dirty="0">
                <a:solidFill>
                  <a:srgbClr val="000000"/>
                </a:solidFill>
                <a:latin typeface="Arial" panose="020B0604020202020204" pitchFamily="34" charset="0"/>
                <a:cs typeface="Arial" panose="020B0604020202020204" pitchFamily="34" charset="0"/>
              </a:rPr>
              <a:t>Puzzle 1: Why do bistratified cells have an ON but not an OFF pathway?</a:t>
            </a:r>
          </a:p>
          <a:p>
            <a:r>
              <a:rPr lang="en-US" sz="2000" dirty="0">
                <a:solidFill>
                  <a:srgbClr val="000000"/>
                </a:solidFill>
                <a:latin typeface="Arial" panose="020B0604020202020204" pitchFamily="34" charset="0"/>
                <a:cs typeface="Arial" panose="020B0604020202020204" pitchFamily="34" charset="0"/>
              </a:rPr>
              <a:t>Puzzle 2: Why do th</a:t>
            </a:r>
            <a:r>
              <a:rPr lang="en-US" dirty="0">
                <a:solidFill>
                  <a:srgbClr val="000000"/>
                </a:solidFill>
                <a:latin typeface="Arial" panose="020B0604020202020204" pitchFamily="34" charset="0"/>
                <a:cs typeface="Arial" panose="020B0604020202020204" pitchFamily="34" charset="0"/>
              </a:rPr>
              <a:t>e properties of midget cells change so much between the fovea and periphery?</a:t>
            </a:r>
            <a:br>
              <a:rPr lang="en-US" sz="2000" dirty="0">
                <a:solidFill>
                  <a:srgbClr val="000000"/>
                </a:solidFill>
                <a:latin typeface="Arial" panose="020B0604020202020204" pitchFamily="34" charset="0"/>
                <a:cs typeface="Arial" panose="020B0604020202020204" pitchFamily="34" charset="0"/>
              </a:rPr>
            </a:br>
            <a:endParaRPr lang="en-US" sz="2000" dirty="0">
              <a:solidFill>
                <a:srgbClr val="000000"/>
              </a:solidFill>
              <a:latin typeface="Arial" panose="020B0604020202020204" pitchFamily="34" charset="0"/>
              <a:cs typeface="Arial" panose="020B0604020202020204" pitchFamily="34" charset="0"/>
            </a:endParaRPr>
          </a:p>
          <a:p>
            <a:r>
              <a:rPr lang="en-US" b="1" dirty="0">
                <a:solidFill>
                  <a:srgbClr val="000000"/>
                </a:solidFill>
                <a:latin typeface="Arial" panose="020B0604020202020204" pitchFamily="34" charset="0"/>
              </a:rPr>
              <a:t>Aim 2: </a:t>
            </a:r>
            <a:r>
              <a:rPr lang="en-US" sz="2000" b="1" dirty="0"/>
              <a:t>Can efficient coding </a:t>
            </a:r>
            <a:r>
              <a:rPr lang="en-US" sz="2000" b="1" i="0" u="none" strike="noStrike" baseline="0" dirty="0">
                <a:solidFill>
                  <a:srgbClr val="000000"/>
                </a:solidFill>
                <a:latin typeface="Arial" panose="020B0604020202020204" pitchFamily="34" charset="0"/>
              </a:rPr>
              <a:t>explain direction-selectivity in RGCs ?</a:t>
            </a:r>
          </a:p>
          <a:p>
            <a:r>
              <a:rPr lang="en-AU" dirty="0"/>
              <a:t>Puzzle 1: Why only a fraction of RGCs are direction-selective?</a:t>
            </a:r>
          </a:p>
          <a:p>
            <a:r>
              <a:rPr lang="en-AU" dirty="0"/>
              <a:t>Puzzle 2: Why do ON-OFF DSGCs only encode the four cardinal directions?</a:t>
            </a:r>
          </a:p>
          <a:p>
            <a:endParaRPr lang="en-US" dirty="0"/>
          </a:p>
        </p:txBody>
      </p:sp>
    </p:spTree>
    <p:extLst>
      <p:ext uri="{BB962C8B-B14F-4D97-AF65-F5344CB8AC3E}">
        <p14:creationId xmlns:p14="http://schemas.microsoft.com/office/powerpoint/2010/main" val="2212574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9AD849-FA0E-618A-9E88-944C17CB65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4182" y="1771273"/>
            <a:ext cx="7233557" cy="4455070"/>
          </a:xfrm>
        </p:spPr>
      </p:pic>
      <p:sp>
        <p:nvSpPr>
          <p:cNvPr id="2" name="Title 1">
            <a:extLst>
              <a:ext uri="{FF2B5EF4-FFF2-40B4-BE49-F238E27FC236}">
                <a16:creationId xmlns:a16="http://schemas.microsoft.com/office/drawing/2014/main" id="{35B1F0EC-D74A-2EDF-829A-1D04D0568DCB}"/>
              </a:ext>
            </a:extLst>
          </p:cNvPr>
          <p:cNvSpPr>
            <a:spLocks noGrp="1"/>
          </p:cNvSpPr>
          <p:nvPr>
            <p:ph type="title"/>
          </p:nvPr>
        </p:nvSpPr>
        <p:spPr/>
        <p:txBody>
          <a:bodyPr>
            <a:normAutofit fontScale="90000"/>
          </a:bodyPr>
          <a:lstStyle/>
          <a:p>
            <a:r>
              <a:rPr lang="en-US" dirty="0"/>
              <a:t>Categorizing neurons into cell types help us understand how the brain functions </a:t>
            </a:r>
            <a:r>
              <a:rPr lang="en-US" b="1" dirty="0"/>
              <a:t>(REMOVE)</a:t>
            </a:r>
          </a:p>
        </p:txBody>
      </p:sp>
      <p:sp>
        <p:nvSpPr>
          <p:cNvPr id="6" name="Content Placeholder 2">
            <a:extLst>
              <a:ext uri="{FF2B5EF4-FFF2-40B4-BE49-F238E27FC236}">
                <a16:creationId xmlns:a16="http://schemas.microsoft.com/office/drawing/2014/main" id="{EA971C0C-85A3-FA24-DDD6-2297ED74ABD5}"/>
              </a:ext>
            </a:extLst>
          </p:cNvPr>
          <p:cNvSpPr txBox="1">
            <a:spLocks/>
          </p:cNvSpPr>
          <p:nvPr/>
        </p:nvSpPr>
        <p:spPr>
          <a:xfrm>
            <a:off x="9003166" y="2363560"/>
            <a:ext cx="2812597" cy="2669722"/>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Categorization based on:</a:t>
            </a:r>
          </a:p>
          <a:p>
            <a:r>
              <a:rPr lang="en-US" dirty="0"/>
              <a:t>1. Morphology</a:t>
            </a:r>
          </a:p>
          <a:p>
            <a:r>
              <a:rPr lang="en-US" dirty="0"/>
              <a:t>2. Physiology</a:t>
            </a:r>
          </a:p>
          <a:p>
            <a:r>
              <a:rPr lang="en-US" dirty="0"/>
              <a:t>3. Molecular profile</a:t>
            </a:r>
          </a:p>
          <a:p>
            <a:r>
              <a:rPr lang="en-US" dirty="0"/>
              <a:t>4. Connections</a:t>
            </a:r>
          </a:p>
          <a:p>
            <a:r>
              <a:rPr lang="en-US" dirty="0"/>
              <a:t>5. Functions</a:t>
            </a:r>
          </a:p>
          <a:p>
            <a:pPr marL="0" indent="0">
              <a:buFont typeface="Calibri" panose="020F0502020204030204" pitchFamily="34" charset="0"/>
              <a:buNone/>
            </a:pPr>
            <a:r>
              <a:rPr lang="en-US" dirty="0"/>
              <a:t> </a:t>
            </a:r>
          </a:p>
          <a:p>
            <a:endParaRPr lang="en-US" dirty="0"/>
          </a:p>
        </p:txBody>
      </p:sp>
      <p:sp>
        <p:nvSpPr>
          <p:cNvPr id="4" name="TextBox 3">
            <a:extLst>
              <a:ext uri="{FF2B5EF4-FFF2-40B4-BE49-F238E27FC236}">
                <a16:creationId xmlns:a16="http://schemas.microsoft.com/office/drawing/2014/main" id="{3E65EAAD-A0A6-FFA4-7C11-CDFBDE651C70}"/>
              </a:ext>
            </a:extLst>
          </p:cNvPr>
          <p:cNvSpPr txBox="1"/>
          <p:nvPr/>
        </p:nvSpPr>
        <p:spPr>
          <a:xfrm>
            <a:off x="9299122" y="5405433"/>
            <a:ext cx="2220686" cy="646331"/>
          </a:xfrm>
          <a:prstGeom prst="rect">
            <a:avLst/>
          </a:prstGeom>
          <a:noFill/>
        </p:spPr>
        <p:txBody>
          <a:bodyPr wrap="square" rtlCol="0">
            <a:spAutoFit/>
          </a:bodyPr>
          <a:lstStyle/>
          <a:p>
            <a:r>
              <a:rPr lang="en-AU" dirty="0"/>
              <a:t>Why are neurons clustered into types?</a:t>
            </a:r>
            <a:endParaRPr lang="en-US" dirty="0"/>
          </a:p>
        </p:txBody>
      </p:sp>
    </p:spTree>
    <p:extLst>
      <p:ext uri="{BB962C8B-B14F-4D97-AF65-F5344CB8AC3E}">
        <p14:creationId xmlns:p14="http://schemas.microsoft.com/office/powerpoint/2010/main" val="190413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93A3-EDC1-CC7B-B6D9-E295E2C7941C}"/>
              </a:ext>
            </a:extLst>
          </p:cNvPr>
          <p:cNvSpPr>
            <a:spLocks noGrp="1"/>
          </p:cNvSpPr>
          <p:nvPr>
            <p:ph type="title"/>
          </p:nvPr>
        </p:nvSpPr>
        <p:spPr/>
        <p:txBody>
          <a:bodyPr/>
          <a:lstStyle/>
          <a:p>
            <a:r>
              <a:rPr lang="en-US" dirty="0"/>
              <a:t>Retinal ganglion cells are further separated into many different cell types</a:t>
            </a:r>
          </a:p>
        </p:txBody>
      </p:sp>
      <p:pic>
        <p:nvPicPr>
          <p:cNvPr id="4" name="Picture 3">
            <a:extLst>
              <a:ext uri="{FF2B5EF4-FFF2-40B4-BE49-F238E27FC236}">
                <a16:creationId xmlns:a16="http://schemas.microsoft.com/office/drawing/2014/main" id="{26C94BAF-6B25-1BA7-2D0C-24F69A4ED396}"/>
              </a:ext>
            </a:extLst>
          </p:cNvPr>
          <p:cNvPicPr>
            <a:picLocks noChangeAspect="1"/>
          </p:cNvPicPr>
          <p:nvPr/>
        </p:nvPicPr>
        <p:blipFill>
          <a:blip r:embed="rId2"/>
          <a:stretch>
            <a:fillRect/>
          </a:stretch>
        </p:blipFill>
        <p:spPr>
          <a:xfrm>
            <a:off x="3755572" y="1819713"/>
            <a:ext cx="4049780" cy="4495362"/>
          </a:xfrm>
          <a:prstGeom prst="rect">
            <a:avLst/>
          </a:prstGeom>
        </p:spPr>
      </p:pic>
      <p:sp>
        <p:nvSpPr>
          <p:cNvPr id="7" name="Content Placeholder 6">
            <a:extLst>
              <a:ext uri="{FF2B5EF4-FFF2-40B4-BE49-F238E27FC236}">
                <a16:creationId xmlns:a16="http://schemas.microsoft.com/office/drawing/2014/main" id="{98989B5F-C5F4-5340-C2AF-40BCDAA320A2}"/>
              </a:ext>
            </a:extLst>
          </p:cNvPr>
          <p:cNvSpPr>
            <a:spLocks noGrp="1"/>
          </p:cNvSpPr>
          <p:nvPr>
            <p:ph idx="1"/>
          </p:nvPr>
        </p:nvSpPr>
        <p:spPr>
          <a:xfrm>
            <a:off x="8419828" y="4979291"/>
            <a:ext cx="2564402" cy="1266387"/>
          </a:xfrm>
        </p:spPr>
        <p:txBody>
          <a:bodyPr/>
          <a:lstStyle/>
          <a:p>
            <a:r>
              <a:rPr lang="en-AU" dirty="0"/>
              <a:t>What are the computational benefits of having so many cell types?</a:t>
            </a:r>
            <a:endParaRPr lang="en-US" dirty="0"/>
          </a:p>
        </p:txBody>
      </p:sp>
    </p:spTree>
    <p:extLst>
      <p:ext uri="{BB962C8B-B14F-4D97-AF65-F5344CB8AC3E}">
        <p14:creationId xmlns:p14="http://schemas.microsoft.com/office/powerpoint/2010/main" val="1622631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FEEF-7C83-07EA-82CD-AA00BF07E5BF}"/>
              </a:ext>
            </a:extLst>
          </p:cNvPr>
          <p:cNvSpPr>
            <a:spLocks noGrp="1"/>
          </p:cNvSpPr>
          <p:nvPr>
            <p:ph type="title"/>
          </p:nvPr>
        </p:nvSpPr>
        <p:spPr/>
        <p:txBody>
          <a:bodyPr/>
          <a:lstStyle/>
          <a:p>
            <a:r>
              <a:rPr lang="en-AU" dirty="0"/>
              <a:t>Color and motion are crucial aspects of visual scenes</a:t>
            </a:r>
            <a:endParaRPr lang="en-US" dirty="0"/>
          </a:p>
        </p:txBody>
      </p:sp>
      <p:pic>
        <p:nvPicPr>
          <p:cNvPr id="5" name="Online Media 4" title="[4K] Sarah P. Duke Gardens Walking Tour - DURHAM NC //JULY 2nd, 2022//">
            <a:hlinkClick r:id="" action="ppaction://media"/>
            <a:extLst>
              <a:ext uri="{FF2B5EF4-FFF2-40B4-BE49-F238E27FC236}">
                <a16:creationId xmlns:a16="http://schemas.microsoft.com/office/drawing/2014/main" id="{86B953CB-B5A5-5CBA-AC6B-6995B8D36A30}"/>
              </a:ext>
            </a:extLst>
          </p:cNvPr>
          <p:cNvPicPr>
            <a:picLocks noRot="1" noChangeAspect="1"/>
          </p:cNvPicPr>
          <p:nvPr>
            <a:videoFile r:link="rId1"/>
          </p:nvPr>
        </p:nvPicPr>
        <p:blipFill>
          <a:blip r:embed="rId4"/>
          <a:stretch>
            <a:fillRect/>
          </a:stretch>
        </p:blipFill>
        <p:spPr>
          <a:xfrm>
            <a:off x="6232704" y="2286001"/>
            <a:ext cx="5582370" cy="3154039"/>
          </a:xfrm>
          <a:prstGeom prst="rect">
            <a:avLst/>
          </a:prstGeom>
        </p:spPr>
      </p:pic>
      <p:pic>
        <p:nvPicPr>
          <p:cNvPr id="9" name="Picture 8">
            <a:extLst>
              <a:ext uri="{FF2B5EF4-FFF2-40B4-BE49-F238E27FC236}">
                <a16:creationId xmlns:a16="http://schemas.microsoft.com/office/drawing/2014/main" id="{43FD72FD-5FA1-2DBE-D409-D6C54C039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26" y="2286001"/>
            <a:ext cx="5830652" cy="3049794"/>
          </a:xfrm>
          <a:prstGeom prst="rect">
            <a:avLst/>
          </a:prstGeom>
        </p:spPr>
      </p:pic>
    </p:spTree>
    <p:extLst>
      <p:ext uri="{BB962C8B-B14F-4D97-AF65-F5344CB8AC3E}">
        <p14:creationId xmlns:p14="http://schemas.microsoft.com/office/powerpoint/2010/main" val="95434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02DF-A7BF-9A53-9904-32096765E891}"/>
              </a:ext>
            </a:extLst>
          </p:cNvPr>
          <p:cNvSpPr>
            <a:spLocks noGrp="1"/>
          </p:cNvSpPr>
          <p:nvPr>
            <p:ph type="title"/>
          </p:nvPr>
        </p:nvSpPr>
        <p:spPr/>
        <p:txBody>
          <a:bodyPr/>
          <a:lstStyle/>
          <a:p>
            <a:r>
              <a:rPr lang="en-US" dirty="0"/>
              <a:t>What can efficient coding tell us about retinal cell types?</a:t>
            </a:r>
          </a:p>
        </p:txBody>
      </p:sp>
      <p:sp>
        <p:nvSpPr>
          <p:cNvPr id="3" name="Content Placeholder 2">
            <a:extLst>
              <a:ext uri="{FF2B5EF4-FFF2-40B4-BE49-F238E27FC236}">
                <a16:creationId xmlns:a16="http://schemas.microsoft.com/office/drawing/2014/main" id="{E906C4AF-454C-5A2A-9D88-EC4B8F91D3DF}"/>
              </a:ext>
            </a:extLst>
          </p:cNvPr>
          <p:cNvSpPr>
            <a:spLocks noGrp="1"/>
          </p:cNvSpPr>
          <p:nvPr>
            <p:ph idx="1"/>
          </p:nvPr>
        </p:nvSpPr>
        <p:spPr>
          <a:xfrm>
            <a:off x="921746" y="5239175"/>
            <a:ext cx="10058400" cy="1489377"/>
          </a:xfrm>
        </p:spPr>
        <p:txBody>
          <a:bodyPr>
            <a:normAutofit/>
          </a:bodyPr>
          <a:lstStyle/>
          <a:p>
            <a:r>
              <a:rPr lang="en-US" b="1" dirty="0"/>
              <a:t>Aim 1: </a:t>
            </a:r>
            <a:r>
              <a:rPr lang="en-US" sz="1800" i="0" u="none" strike="noStrike" baseline="0" dirty="0">
                <a:solidFill>
                  <a:srgbClr val="000000"/>
                </a:solidFill>
                <a:latin typeface="Arial" panose="020B0604020202020204" pitchFamily="34" charset="0"/>
              </a:rPr>
              <a:t>Test whether the chromatic encoding of RGC types can be explained by efficient coding principles. </a:t>
            </a:r>
            <a:endParaRPr lang="en-US" sz="1800" b="1" dirty="0">
              <a:solidFill>
                <a:srgbClr val="000000"/>
              </a:solidFill>
              <a:latin typeface="Arial" panose="020B0604020202020204" pitchFamily="34" charset="0"/>
            </a:endParaRPr>
          </a:p>
          <a:p>
            <a:r>
              <a:rPr lang="en-US" sz="1800" b="1" dirty="0">
                <a:solidFill>
                  <a:srgbClr val="000000"/>
                </a:solidFill>
                <a:latin typeface="Arial" panose="020B0604020202020204" pitchFamily="34" charset="0"/>
              </a:rPr>
              <a:t>Aim 2: </a:t>
            </a:r>
            <a:r>
              <a:rPr lang="en-US" sz="1800" i="0" u="none" strike="noStrike" baseline="0" dirty="0">
                <a:solidFill>
                  <a:srgbClr val="000000"/>
                </a:solidFill>
                <a:latin typeface="Arial" panose="020B0604020202020204" pitchFamily="34" charset="0"/>
              </a:rPr>
              <a:t>Expand efficient coding models to explain direction-selectivity in RGC </a:t>
            </a:r>
            <a:r>
              <a:rPr lang="en-US" dirty="0"/>
              <a:t> </a:t>
            </a:r>
          </a:p>
        </p:txBody>
      </p:sp>
      <p:sp>
        <p:nvSpPr>
          <p:cNvPr id="4" name="TextBox 3">
            <a:extLst>
              <a:ext uri="{FF2B5EF4-FFF2-40B4-BE49-F238E27FC236}">
                <a16:creationId xmlns:a16="http://schemas.microsoft.com/office/drawing/2014/main" id="{DA44008B-88E9-1BF5-207A-DF1A19EAAF0B}"/>
              </a:ext>
            </a:extLst>
          </p:cNvPr>
          <p:cNvSpPr txBox="1"/>
          <p:nvPr/>
        </p:nvSpPr>
        <p:spPr>
          <a:xfrm>
            <a:off x="971550" y="1918607"/>
            <a:ext cx="8772525" cy="2862322"/>
          </a:xfrm>
          <a:prstGeom prst="rect">
            <a:avLst/>
          </a:prstGeom>
          <a:noFill/>
        </p:spPr>
        <p:txBody>
          <a:bodyPr wrap="square" rtlCol="0">
            <a:spAutoFit/>
          </a:bodyPr>
          <a:lstStyle/>
          <a:p>
            <a:endParaRPr lang="en-AU" dirty="0"/>
          </a:p>
          <a:p>
            <a:r>
              <a:rPr lang="en-AU" dirty="0"/>
              <a:t>Efficient coding predictions for color and motion are currently limited: </a:t>
            </a:r>
          </a:p>
          <a:p>
            <a:pPr marL="342900" indent="-342900">
              <a:buAutoNum type="arabicPeriod"/>
            </a:pPr>
            <a:r>
              <a:rPr lang="en-AU" dirty="0"/>
              <a:t>The predictions for color inputs currently do not have cell types, due to an infinite number of neurons and the absence of an output nonlinearity</a:t>
            </a:r>
          </a:p>
          <a:p>
            <a:pPr marL="342900" indent="-342900">
              <a:buAutoNum type="arabicPeriod"/>
            </a:pPr>
            <a:r>
              <a:rPr lang="en-AU" dirty="0"/>
              <a:t>The predictions for motion currently assume space-time separability, which excludes the possibility of direction-selectivity</a:t>
            </a:r>
          </a:p>
          <a:p>
            <a:endParaRPr lang="en-AU" dirty="0"/>
          </a:p>
          <a:p>
            <a:r>
              <a:rPr lang="en-AU" dirty="0"/>
              <a:t>If we had such predictions, we could explain how properties of RGCs emerge. For example, we could explain how aspects of natural images (e.g. optic flow) or the model (e.g. number of neurons) give rise to receptive fields with specific properties (e.g. direction selectivity). </a:t>
            </a:r>
            <a:endParaRPr lang="en-US" dirty="0"/>
          </a:p>
        </p:txBody>
      </p:sp>
    </p:spTree>
    <p:extLst>
      <p:ext uri="{BB962C8B-B14F-4D97-AF65-F5344CB8AC3E}">
        <p14:creationId xmlns:p14="http://schemas.microsoft.com/office/powerpoint/2010/main" val="283169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A9C2-3176-0230-C431-09DA26655C50}"/>
              </a:ext>
            </a:extLst>
          </p:cNvPr>
          <p:cNvSpPr>
            <a:spLocks noGrp="1"/>
          </p:cNvSpPr>
          <p:nvPr>
            <p:ph type="title"/>
          </p:nvPr>
        </p:nvSpPr>
        <p:spPr/>
        <p:txBody>
          <a:bodyPr/>
          <a:lstStyle/>
          <a:p>
            <a:r>
              <a:rPr lang="en-AU" dirty="0"/>
              <a:t>Difference-of-gaussian parametrization</a:t>
            </a:r>
            <a:endParaRPr lang="en-US" dirty="0"/>
          </a:p>
        </p:txBody>
      </p:sp>
      <p:sp>
        <p:nvSpPr>
          <p:cNvPr id="3" name="Content Placeholder 2">
            <a:extLst>
              <a:ext uri="{FF2B5EF4-FFF2-40B4-BE49-F238E27FC236}">
                <a16:creationId xmlns:a16="http://schemas.microsoft.com/office/drawing/2014/main" id="{760C57CC-3191-2F81-7CEC-9F71FF609B0E}"/>
              </a:ext>
            </a:extLst>
          </p:cNvPr>
          <p:cNvSpPr>
            <a:spLocks noGrp="1"/>
          </p:cNvSpPr>
          <p:nvPr>
            <p:ph idx="1"/>
          </p:nvPr>
        </p:nvSpPr>
        <p:spPr>
          <a:xfrm>
            <a:off x="1003391" y="4576082"/>
            <a:ext cx="4168684" cy="1204232"/>
          </a:xfrm>
        </p:spPr>
        <p:txBody>
          <a:bodyPr/>
          <a:lstStyle/>
          <a:p>
            <a:pPr marL="0" indent="0">
              <a:buNone/>
            </a:pPr>
            <a:r>
              <a:rPr lang="en-AU" dirty="0"/>
              <a:t>Number of W parameters </a:t>
            </a:r>
            <a:r>
              <a:rPr lang="en-AU" b="1" u="sng" dirty="0"/>
              <a:t>without</a:t>
            </a:r>
            <a:r>
              <a:rPr lang="en-AU" dirty="0"/>
              <a:t> </a:t>
            </a:r>
            <a:r>
              <a:rPr lang="en-AU" dirty="0" err="1"/>
              <a:t>DoG</a:t>
            </a:r>
            <a:r>
              <a:rPr lang="en-AU" dirty="0"/>
              <a:t>    parametrization: </a:t>
            </a:r>
          </a:p>
          <a:p>
            <a:pPr marL="0" indent="0">
              <a:buNone/>
            </a:pPr>
            <a:r>
              <a:rPr lang="en-AU" dirty="0"/>
              <a:t>18 pixels x 18 pixels x 3 channels = 972 </a:t>
            </a:r>
            <a:endParaRPr lang="en-US" dirty="0"/>
          </a:p>
        </p:txBody>
      </p:sp>
      <p:sp>
        <p:nvSpPr>
          <p:cNvPr id="5" name="Content Placeholder 2">
            <a:extLst>
              <a:ext uri="{FF2B5EF4-FFF2-40B4-BE49-F238E27FC236}">
                <a16:creationId xmlns:a16="http://schemas.microsoft.com/office/drawing/2014/main" id="{176E113A-9E2D-FCB8-2EA1-556455B99A8B}"/>
              </a:ext>
            </a:extLst>
          </p:cNvPr>
          <p:cNvSpPr txBox="1">
            <a:spLocks/>
          </p:cNvSpPr>
          <p:nvPr/>
        </p:nvSpPr>
        <p:spPr>
          <a:xfrm>
            <a:off x="6880860" y="4576082"/>
            <a:ext cx="4168684" cy="120423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AU" dirty="0"/>
              <a:t>Number of W parameters </a:t>
            </a:r>
            <a:r>
              <a:rPr lang="en-AU" b="1" u="sng" dirty="0"/>
              <a:t>with</a:t>
            </a:r>
            <a:r>
              <a:rPr lang="en-AU" dirty="0"/>
              <a:t> </a:t>
            </a:r>
            <a:r>
              <a:rPr lang="en-AU" dirty="0" err="1"/>
              <a:t>DoG</a:t>
            </a:r>
            <a:r>
              <a:rPr lang="en-AU" dirty="0"/>
              <a:t>    parametrization: </a:t>
            </a:r>
          </a:p>
          <a:p>
            <a:pPr marL="0" indent="0">
              <a:buFont typeface="Calibri" panose="020F0502020204030204" pitchFamily="34" charset="0"/>
              <a:buNone/>
            </a:pPr>
            <a:r>
              <a:rPr lang="en-AU" dirty="0"/>
              <a:t>4 parameters x 3 channels = 12 </a:t>
            </a:r>
          </a:p>
        </p:txBody>
      </p:sp>
      <p:pic>
        <p:nvPicPr>
          <p:cNvPr id="7" name="Picture 6">
            <a:extLst>
              <a:ext uri="{FF2B5EF4-FFF2-40B4-BE49-F238E27FC236}">
                <a16:creationId xmlns:a16="http://schemas.microsoft.com/office/drawing/2014/main" id="{E0CFF828-FEB0-5D26-EC2F-36802DF8F36B}"/>
              </a:ext>
            </a:extLst>
          </p:cNvPr>
          <p:cNvPicPr>
            <a:picLocks noChangeAspect="1"/>
          </p:cNvPicPr>
          <p:nvPr/>
        </p:nvPicPr>
        <p:blipFill>
          <a:blip r:embed="rId2"/>
          <a:stretch>
            <a:fillRect/>
          </a:stretch>
        </p:blipFill>
        <p:spPr>
          <a:xfrm>
            <a:off x="1334724" y="2583834"/>
            <a:ext cx="4168684" cy="727464"/>
          </a:xfrm>
          <a:prstGeom prst="rect">
            <a:avLst/>
          </a:prstGeom>
        </p:spPr>
      </p:pic>
      <p:pic>
        <p:nvPicPr>
          <p:cNvPr id="9" name="Picture 8">
            <a:extLst>
              <a:ext uri="{FF2B5EF4-FFF2-40B4-BE49-F238E27FC236}">
                <a16:creationId xmlns:a16="http://schemas.microsoft.com/office/drawing/2014/main" id="{23F71BBE-3831-E37A-236A-F3609C33BD3A}"/>
              </a:ext>
            </a:extLst>
          </p:cNvPr>
          <p:cNvPicPr>
            <a:picLocks noChangeAspect="1"/>
          </p:cNvPicPr>
          <p:nvPr/>
        </p:nvPicPr>
        <p:blipFill>
          <a:blip r:embed="rId3"/>
          <a:stretch>
            <a:fillRect/>
          </a:stretch>
        </p:blipFill>
        <p:spPr>
          <a:xfrm>
            <a:off x="6751864" y="1942293"/>
            <a:ext cx="4068326" cy="2303941"/>
          </a:xfrm>
          <a:prstGeom prst="rect">
            <a:avLst/>
          </a:prstGeom>
        </p:spPr>
      </p:pic>
    </p:spTree>
    <p:extLst>
      <p:ext uri="{BB962C8B-B14F-4D97-AF65-F5344CB8AC3E}">
        <p14:creationId xmlns:p14="http://schemas.microsoft.com/office/powerpoint/2010/main" val="341794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BEC0-5D73-8AF6-BA8C-6B3D4CB724C6}"/>
              </a:ext>
            </a:extLst>
          </p:cNvPr>
          <p:cNvSpPr>
            <a:spLocks noGrp="1"/>
          </p:cNvSpPr>
          <p:nvPr>
            <p:ph type="title"/>
          </p:nvPr>
        </p:nvSpPr>
        <p:spPr/>
        <p:txBody>
          <a:bodyPr/>
          <a:lstStyle/>
          <a:p>
            <a:r>
              <a:rPr lang="en-US" dirty="0"/>
              <a:t>Small bistratified cells have an ON but not an OFF pathway </a:t>
            </a:r>
          </a:p>
        </p:txBody>
      </p:sp>
      <p:sp>
        <p:nvSpPr>
          <p:cNvPr id="3" name="Content Placeholder 2">
            <a:extLst>
              <a:ext uri="{FF2B5EF4-FFF2-40B4-BE49-F238E27FC236}">
                <a16:creationId xmlns:a16="http://schemas.microsoft.com/office/drawing/2014/main" id="{8879E650-D0A3-1EA7-B153-53DC8A0DEAB9}"/>
              </a:ext>
            </a:extLst>
          </p:cNvPr>
          <p:cNvSpPr>
            <a:spLocks noGrp="1"/>
          </p:cNvSpPr>
          <p:nvPr>
            <p:ph idx="1"/>
          </p:nvPr>
        </p:nvSpPr>
        <p:spPr>
          <a:xfrm>
            <a:off x="1011555" y="1910517"/>
            <a:ext cx="4552406" cy="419855"/>
          </a:xfrm>
        </p:spPr>
        <p:txBody>
          <a:bodyPr>
            <a:normAutofit/>
          </a:bodyPr>
          <a:lstStyle/>
          <a:p>
            <a:r>
              <a:rPr lang="en-AU" b="1" dirty="0"/>
              <a:t>Bistratified receive +S and –L-M inputs </a:t>
            </a:r>
            <a:endParaRPr lang="en-US" b="1" dirty="0"/>
          </a:p>
        </p:txBody>
      </p:sp>
      <p:pic>
        <p:nvPicPr>
          <p:cNvPr id="5" name="Picture 4">
            <a:extLst>
              <a:ext uri="{FF2B5EF4-FFF2-40B4-BE49-F238E27FC236}">
                <a16:creationId xmlns:a16="http://schemas.microsoft.com/office/drawing/2014/main" id="{E26BAE29-8F70-C75D-296D-60B7DF310448}"/>
              </a:ext>
            </a:extLst>
          </p:cNvPr>
          <p:cNvPicPr>
            <a:picLocks noChangeAspect="1"/>
          </p:cNvPicPr>
          <p:nvPr/>
        </p:nvPicPr>
        <p:blipFill>
          <a:blip r:embed="rId2"/>
          <a:stretch>
            <a:fillRect/>
          </a:stretch>
        </p:blipFill>
        <p:spPr>
          <a:xfrm>
            <a:off x="898071" y="2463369"/>
            <a:ext cx="5337956" cy="3043442"/>
          </a:xfrm>
          <a:prstGeom prst="rect">
            <a:avLst/>
          </a:prstGeom>
        </p:spPr>
      </p:pic>
      <p:pic>
        <p:nvPicPr>
          <p:cNvPr id="4" name="Picture 3">
            <a:extLst>
              <a:ext uri="{FF2B5EF4-FFF2-40B4-BE49-F238E27FC236}">
                <a16:creationId xmlns:a16="http://schemas.microsoft.com/office/drawing/2014/main" id="{39F2A6C2-A8C9-27C1-9828-2846B50640C2}"/>
              </a:ext>
            </a:extLst>
          </p:cNvPr>
          <p:cNvPicPr>
            <a:picLocks noChangeAspect="1"/>
          </p:cNvPicPr>
          <p:nvPr/>
        </p:nvPicPr>
        <p:blipFill>
          <a:blip r:embed="rId3"/>
          <a:stretch>
            <a:fillRect/>
          </a:stretch>
        </p:blipFill>
        <p:spPr>
          <a:xfrm>
            <a:off x="7930698" y="2410668"/>
            <a:ext cx="2841533" cy="3293684"/>
          </a:xfrm>
          <a:prstGeom prst="rect">
            <a:avLst/>
          </a:prstGeom>
        </p:spPr>
      </p:pic>
      <p:sp>
        <p:nvSpPr>
          <p:cNvPr id="6" name="TextBox 5">
            <a:extLst>
              <a:ext uri="{FF2B5EF4-FFF2-40B4-BE49-F238E27FC236}">
                <a16:creationId xmlns:a16="http://schemas.microsoft.com/office/drawing/2014/main" id="{9A71B0A2-EE65-3917-B1CA-268A470D38D0}"/>
              </a:ext>
            </a:extLst>
          </p:cNvPr>
          <p:cNvSpPr txBox="1"/>
          <p:nvPr/>
        </p:nvSpPr>
        <p:spPr>
          <a:xfrm>
            <a:off x="7898945" y="1797278"/>
            <a:ext cx="3388179" cy="646331"/>
          </a:xfrm>
          <a:prstGeom prst="rect">
            <a:avLst/>
          </a:prstGeom>
          <a:noFill/>
        </p:spPr>
        <p:txBody>
          <a:bodyPr wrap="square" rtlCol="0">
            <a:spAutoFit/>
          </a:bodyPr>
          <a:lstStyle/>
          <a:p>
            <a:r>
              <a:rPr lang="en-AU" b="1" dirty="0"/>
              <a:t>S OFF inputs instead project to OFF midget cells</a:t>
            </a:r>
            <a:endParaRPr lang="en-US" b="1" dirty="0"/>
          </a:p>
        </p:txBody>
      </p:sp>
    </p:spTree>
    <p:extLst>
      <p:ext uri="{BB962C8B-B14F-4D97-AF65-F5344CB8AC3E}">
        <p14:creationId xmlns:p14="http://schemas.microsoft.com/office/powerpoint/2010/main" val="2881687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DA51-6050-EF70-5910-D76C37BF98C3}"/>
              </a:ext>
            </a:extLst>
          </p:cNvPr>
          <p:cNvSpPr>
            <a:spLocks noGrp="1"/>
          </p:cNvSpPr>
          <p:nvPr>
            <p:ph type="title"/>
          </p:nvPr>
        </p:nvSpPr>
        <p:spPr/>
        <p:txBody>
          <a:bodyPr/>
          <a:lstStyle/>
          <a:p>
            <a:r>
              <a:rPr lang="en-AU" dirty="0"/>
              <a:t>Midget cells have different receptive fields in the fovea and periphery</a:t>
            </a:r>
            <a:endParaRPr lang="en-US" dirty="0"/>
          </a:p>
        </p:txBody>
      </p:sp>
      <p:sp>
        <p:nvSpPr>
          <p:cNvPr id="3" name="Content Placeholder 2">
            <a:extLst>
              <a:ext uri="{FF2B5EF4-FFF2-40B4-BE49-F238E27FC236}">
                <a16:creationId xmlns:a16="http://schemas.microsoft.com/office/drawing/2014/main" id="{DA5E538A-9AC7-CAC6-7287-5FE3514E633C}"/>
              </a:ext>
            </a:extLst>
          </p:cNvPr>
          <p:cNvSpPr>
            <a:spLocks noGrp="1"/>
          </p:cNvSpPr>
          <p:nvPr>
            <p:ph idx="1"/>
          </p:nvPr>
        </p:nvSpPr>
        <p:spPr>
          <a:xfrm>
            <a:off x="3845378" y="6041973"/>
            <a:ext cx="2106386" cy="430472"/>
          </a:xfrm>
        </p:spPr>
        <p:txBody>
          <a:bodyPr>
            <a:normAutofit/>
          </a:bodyPr>
          <a:lstStyle/>
          <a:p>
            <a:r>
              <a:rPr lang="en-AU" sz="1400" dirty="0"/>
              <a:t>Crook et al., 2011</a:t>
            </a:r>
            <a:endParaRPr lang="en-US" sz="1400" dirty="0"/>
          </a:p>
        </p:txBody>
      </p:sp>
      <p:pic>
        <p:nvPicPr>
          <p:cNvPr id="9" name="Picture 8">
            <a:extLst>
              <a:ext uri="{FF2B5EF4-FFF2-40B4-BE49-F238E27FC236}">
                <a16:creationId xmlns:a16="http://schemas.microsoft.com/office/drawing/2014/main" id="{E6AAA222-620E-38A7-66A7-CDBF3F1D8925}"/>
              </a:ext>
            </a:extLst>
          </p:cNvPr>
          <p:cNvPicPr>
            <a:picLocks noChangeAspect="1"/>
          </p:cNvPicPr>
          <p:nvPr/>
        </p:nvPicPr>
        <p:blipFill>
          <a:blip r:embed="rId2"/>
          <a:stretch>
            <a:fillRect/>
          </a:stretch>
        </p:blipFill>
        <p:spPr>
          <a:xfrm>
            <a:off x="1910442" y="2410462"/>
            <a:ext cx="1471613" cy="1234892"/>
          </a:xfrm>
          <a:prstGeom prst="rect">
            <a:avLst/>
          </a:prstGeom>
        </p:spPr>
      </p:pic>
      <p:pic>
        <p:nvPicPr>
          <p:cNvPr id="11" name="Picture 10">
            <a:extLst>
              <a:ext uri="{FF2B5EF4-FFF2-40B4-BE49-F238E27FC236}">
                <a16:creationId xmlns:a16="http://schemas.microsoft.com/office/drawing/2014/main" id="{2B3463BF-1A72-3A77-BFE5-56F5E91C57A0}"/>
              </a:ext>
            </a:extLst>
          </p:cNvPr>
          <p:cNvPicPr>
            <a:picLocks noChangeAspect="1"/>
          </p:cNvPicPr>
          <p:nvPr/>
        </p:nvPicPr>
        <p:blipFill>
          <a:blip r:embed="rId3"/>
          <a:stretch>
            <a:fillRect/>
          </a:stretch>
        </p:blipFill>
        <p:spPr>
          <a:xfrm>
            <a:off x="5102678" y="2291170"/>
            <a:ext cx="1547132" cy="1229612"/>
          </a:xfrm>
          <a:prstGeom prst="rect">
            <a:avLst/>
          </a:prstGeom>
        </p:spPr>
      </p:pic>
      <p:pic>
        <p:nvPicPr>
          <p:cNvPr id="5" name="Picture 4">
            <a:extLst>
              <a:ext uri="{FF2B5EF4-FFF2-40B4-BE49-F238E27FC236}">
                <a16:creationId xmlns:a16="http://schemas.microsoft.com/office/drawing/2014/main" id="{B941DE0E-D69F-5429-E1C0-F57265118211}"/>
              </a:ext>
            </a:extLst>
          </p:cNvPr>
          <p:cNvPicPr>
            <a:picLocks noChangeAspect="1"/>
          </p:cNvPicPr>
          <p:nvPr/>
        </p:nvPicPr>
        <p:blipFill>
          <a:blip r:embed="rId4"/>
          <a:stretch>
            <a:fillRect/>
          </a:stretch>
        </p:blipFill>
        <p:spPr>
          <a:xfrm>
            <a:off x="4823051" y="3520782"/>
            <a:ext cx="2106386" cy="2168849"/>
          </a:xfrm>
          <a:prstGeom prst="rect">
            <a:avLst/>
          </a:prstGeom>
        </p:spPr>
      </p:pic>
      <p:pic>
        <p:nvPicPr>
          <p:cNvPr id="8" name="Picture 7">
            <a:extLst>
              <a:ext uri="{FF2B5EF4-FFF2-40B4-BE49-F238E27FC236}">
                <a16:creationId xmlns:a16="http://schemas.microsoft.com/office/drawing/2014/main" id="{534849B1-CD97-EFF1-959C-9E66CED91CE7}"/>
              </a:ext>
            </a:extLst>
          </p:cNvPr>
          <p:cNvPicPr>
            <a:picLocks noChangeAspect="1"/>
          </p:cNvPicPr>
          <p:nvPr/>
        </p:nvPicPr>
        <p:blipFill>
          <a:blip r:embed="rId5"/>
          <a:stretch>
            <a:fillRect/>
          </a:stretch>
        </p:blipFill>
        <p:spPr>
          <a:xfrm>
            <a:off x="5133975" y="5713234"/>
            <a:ext cx="1924050" cy="259422"/>
          </a:xfrm>
          <a:prstGeom prst="rect">
            <a:avLst/>
          </a:prstGeom>
        </p:spPr>
      </p:pic>
      <p:pic>
        <p:nvPicPr>
          <p:cNvPr id="12" name="Picture 11">
            <a:extLst>
              <a:ext uri="{FF2B5EF4-FFF2-40B4-BE49-F238E27FC236}">
                <a16:creationId xmlns:a16="http://schemas.microsoft.com/office/drawing/2014/main" id="{817212F7-D916-E8ED-ADC2-7DBC63DBDE0D}"/>
              </a:ext>
            </a:extLst>
          </p:cNvPr>
          <p:cNvPicPr>
            <a:picLocks noChangeAspect="1"/>
          </p:cNvPicPr>
          <p:nvPr/>
        </p:nvPicPr>
        <p:blipFill>
          <a:blip r:embed="rId6"/>
          <a:stretch>
            <a:fillRect/>
          </a:stretch>
        </p:blipFill>
        <p:spPr>
          <a:xfrm>
            <a:off x="1830436" y="3640074"/>
            <a:ext cx="2231295" cy="2202871"/>
          </a:xfrm>
          <a:prstGeom prst="rect">
            <a:avLst/>
          </a:prstGeom>
        </p:spPr>
      </p:pic>
      <p:pic>
        <p:nvPicPr>
          <p:cNvPr id="19" name="Picture 18">
            <a:extLst>
              <a:ext uri="{FF2B5EF4-FFF2-40B4-BE49-F238E27FC236}">
                <a16:creationId xmlns:a16="http://schemas.microsoft.com/office/drawing/2014/main" id="{35BFC17B-8348-D4D7-AF54-D8355A0DE784}"/>
              </a:ext>
            </a:extLst>
          </p:cNvPr>
          <p:cNvPicPr>
            <a:picLocks noChangeAspect="1"/>
          </p:cNvPicPr>
          <p:nvPr/>
        </p:nvPicPr>
        <p:blipFill>
          <a:blip r:embed="rId5"/>
          <a:stretch>
            <a:fillRect/>
          </a:stretch>
        </p:blipFill>
        <p:spPr>
          <a:xfrm>
            <a:off x="2170678" y="5782551"/>
            <a:ext cx="1924050" cy="259422"/>
          </a:xfrm>
          <a:prstGeom prst="rect">
            <a:avLst/>
          </a:prstGeom>
        </p:spPr>
      </p:pic>
      <p:pic>
        <p:nvPicPr>
          <p:cNvPr id="22" name="Picture 21">
            <a:extLst>
              <a:ext uri="{FF2B5EF4-FFF2-40B4-BE49-F238E27FC236}">
                <a16:creationId xmlns:a16="http://schemas.microsoft.com/office/drawing/2014/main" id="{9BC1A3B1-2BFB-3873-E63A-C38A2CC8E92C}"/>
              </a:ext>
            </a:extLst>
          </p:cNvPr>
          <p:cNvPicPr>
            <a:picLocks noChangeAspect="1"/>
          </p:cNvPicPr>
          <p:nvPr/>
        </p:nvPicPr>
        <p:blipFill>
          <a:blip r:embed="rId7"/>
          <a:stretch>
            <a:fillRect/>
          </a:stretch>
        </p:blipFill>
        <p:spPr>
          <a:xfrm>
            <a:off x="8292872" y="2504669"/>
            <a:ext cx="2506840" cy="1730148"/>
          </a:xfrm>
          <a:prstGeom prst="rect">
            <a:avLst/>
          </a:prstGeom>
        </p:spPr>
      </p:pic>
      <p:pic>
        <p:nvPicPr>
          <p:cNvPr id="24" name="Picture 23">
            <a:extLst>
              <a:ext uri="{FF2B5EF4-FFF2-40B4-BE49-F238E27FC236}">
                <a16:creationId xmlns:a16="http://schemas.microsoft.com/office/drawing/2014/main" id="{F6A637B5-E972-156D-6659-505CF7D90877}"/>
              </a:ext>
            </a:extLst>
          </p:cNvPr>
          <p:cNvPicPr>
            <a:picLocks noChangeAspect="1"/>
          </p:cNvPicPr>
          <p:nvPr/>
        </p:nvPicPr>
        <p:blipFill>
          <a:blip r:embed="rId8"/>
          <a:stretch>
            <a:fillRect/>
          </a:stretch>
        </p:blipFill>
        <p:spPr>
          <a:xfrm>
            <a:off x="7931561" y="4657318"/>
            <a:ext cx="3367810" cy="926646"/>
          </a:xfrm>
          <a:prstGeom prst="rect">
            <a:avLst/>
          </a:prstGeom>
        </p:spPr>
      </p:pic>
      <p:pic>
        <p:nvPicPr>
          <p:cNvPr id="26" name="Picture 25">
            <a:extLst>
              <a:ext uri="{FF2B5EF4-FFF2-40B4-BE49-F238E27FC236}">
                <a16:creationId xmlns:a16="http://schemas.microsoft.com/office/drawing/2014/main" id="{6DB860BB-EB2B-9069-5FCF-5DB194B5D3DC}"/>
              </a:ext>
            </a:extLst>
          </p:cNvPr>
          <p:cNvPicPr>
            <a:picLocks noChangeAspect="1"/>
          </p:cNvPicPr>
          <p:nvPr/>
        </p:nvPicPr>
        <p:blipFill>
          <a:blip r:embed="rId9"/>
          <a:stretch>
            <a:fillRect/>
          </a:stretch>
        </p:blipFill>
        <p:spPr>
          <a:xfrm>
            <a:off x="8327572" y="5572565"/>
            <a:ext cx="1077005" cy="234132"/>
          </a:xfrm>
          <a:prstGeom prst="rect">
            <a:avLst/>
          </a:prstGeom>
        </p:spPr>
      </p:pic>
      <p:pic>
        <p:nvPicPr>
          <p:cNvPr id="28" name="Picture 27">
            <a:extLst>
              <a:ext uri="{FF2B5EF4-FFF2-40B4-BE49-F238E27FC236}">
                <a16:creationId xmlns:a16="http://schemas.microsoft.com/office/drawing/2014/main" id="{5F28908B-192C-36EB-8A37-5FAEF6BDE3AC}"/>
              </a:ext>
            </a:extLst>
          </p:cNvPr>
          <p:cNvPicPr>
            <a:picLocks noChangeAspect="1"/>
          </p:cNvPicPr>
          <p:nvPr/>
        </p:nvPicPr>
        <p:blipFill>
          <a:blip r:embed="rId9"/>
          <a:stretch>
            <a:fillRect/>
          </a:stretch>
        </p:blipFill>
        <p:spPr>
          <a:xfrm>
            <a:off x="10109701" y="5544705"/>
            <a:ext cx="1189670" cy="258624"/>
          </a:xfrm>
          <a:prstGeom prst="rect">
            <a:avLst/>
          </a:prstGeom>
        </p:spPr>
      </p:pic>
      <p:sp>
        <p:nvSpPr>
          <p:cNvPr id="29" name="TextBox 28">
            <a:extLst>
              <a:ext uri="{FF2B5EF4-FFF2-40B4-BE49-F238E27FC236}">
                <a16:creationId xmlns:a16="http://schemas.microsoft.com/office/drawing/2014/main" id="{0BC2417D-5153-87AF-8B3C-0CABEE1B3510}"/>
              </a:ext>
            </a:extLst>
          </p:cNvPr>
          <p:cNvSpPr txBox="1"/>
          <p:nvPr/>
        </p:nvSpPr>
        <p:spPr>
          <a:xfrm>
            <a:off x="2145845" y="1936573"/>
            <a:ext cx="1973716" cy="461665"/>
          </a:xfrm>
          <a:prstGeom prst="rect">
            <a:avLst/>
          </a:prstGeom>
          <a:noFill/>
        </p:spPr>
        <p:txBody>
          <a:bodyPr wrap="square" rtlCol="0">
            <a:spAutoFit/>
          </a:bodyPr>
          <a:lstStyle/>
          <a:p>
            <a:r>
              <a:rPr lang="en-AU" sz="2400" b="1" dirty="0"/>
              <a:t>Fovea</a:t>
            </a:r>
            <a:endParaRPr lang="en-US" sz="2400" b="1" dirty="0"/>
          </a:p>
        </p:txBody>
      </p:sp>
      <p:sp>
        <p:nvSpPr>
          <p:cNvPr id="30" name="TextBox 29">
            <a:extLst>
              <a:ext uri="{FF2B5EF4-FFF2-40B4-BE49-F238E27FC236}">
                <a16:creationId xmlns:a16="http://schemas.microsoft.com/office/drawing/2014/main" id="{35B6A749-39CA-662C-C55C-29EA932DE317}"/>
              </a:ext>
            </a:extLst>
          </p:cNvPr>
          <p:cNvSpPr txBox="1"/>
          <p:nvPr/>
        </p:nvSpPr>
        <p:spPr>
          <a:xfrm>
            <a:off x="5102678" y="1904066"/>
            <a:ext cx="1608364" cy="461665"/>
          </a:xfrm>
          <a:prstGeom prst="rect">
            <a:avLst/>
          </a:prstGeom>
          <a:noFill/>
        </p:spPr>
        <p:txBody>
          <a:bodyPr wrap="square" rtlCol="0">
            <a:spAutoFit/>
          </a:bodyPr>
          <a:lstStyle/>
          <a:p>
            <a:r>
              <a:rPr lang="en-AU" sz="2400" b="1" dirty="0"/>
              <a:t>Periphery</a:t>
            </a:r>
            <a:endParaRPr lang="en-US" sz="2400" b="1" dirty="0"/>
          </a:p>
        </p:txBody>
      </p:sp>
      <p:sp>
        <p:nvSpPr>
          <p:cNvPr id="31" name="TextBox 30">
            <a:extLst>
              <a:ext uri="{FF2B5EF4-FFF2-40B4-BE49-F238E27FC236}">
                <a16:creationId xmlns:a16="http://schemas.microsoft.com/office/drawing/2014/main" id="{BFB55957-A051-D3B5-1F36-BF8A862D6FEE}"/>
              </a:ext>
            </a:extLst>
          </p:cNvPr>
          <p:cNvSpPr txBox="1"/>
          <p:nvPr/>
        </p:nvSpPr>
        <p:spPr>
          <a:xfrm>
            <a:off x="8709453" y="1974394"/>
            <a:ext cx="1608364" cy="461665"/>
          </a:xfrm>
          <a:prstGeom prst="rect">
            <a:avLst/>
          </a:prstGeom>
          <a:noFill/>
        </p:spPr>
        <p:txBody>
          <a:bodyPr wrap="square" rtlCol="0">
            <a:spAutoFit/>
          </a:bodyPr>
          <a:lstStyle/>
          <a:p>
            <a:r>
              <a:rPr lang="en-AU" sz="2400" b="1" dirty="0"/>
              <a:t>Periphery</a:t>
            </a:r>
            <a:endParaRPr lang="en-US" sz="2400" b="1" dirty="0"/>
          </a:p>
        </p:txBody>
      </p:sp>
      <p:sp>
        <p:nvSpPr>
          <p:cNvPr id="32" name="Content Placeholder 2">
            <a:extLst>
              <a:ext uri="{FF2B5EF4-FFF2-40B4-BE49-F238E27FC236}">
                <a16:creationId xmlns:a16="http://schemas.microsoft.com/office/drawing/2014/main" id="{817C08FE-485F-13A0-0283-E799DA4B1630}"/>
              </a:ext>
            </a:extLst>
          </p:cNvPr>
          <p:cNvSpPr txBox="1">
            <a:spLocks/>
          </p:cNvSpPr>
          <p:nvPr/>
        </p:nvSpPr>
        <p:spPr>
          <a:xfrm>
            <a:off x="9127671" y="6006465"/>
            <a:ext cx="2219869" cy="264312"/>
          </a:xfrm>
          <a:prstGeom prst="rect">
            <a:avLst/>
          </a:prstGeom>
        </p:spPr>
        <p:txBody>
          <a:bodyPr vert="horz" lIns="0" tIns="45720" rIns="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a:t>Field et al., 2010</a:t>
            </a:r>
            <a:endParaRPr lang="en-US" dirty="0"/>
          </a:p>
        </p:txBody>
      </p:sp>
    </p:spTree>
    <p:extLst>
      <p:ext uri="{BB962C8B-B14F-4D97-AF65-F5344CB8AC3E}">
        <p14:creationId xmlns:p14="http://schemas.microsoft.com/office/powerpoint/2010/main" val="4040455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1EA9-CBAC-03C4-4580-20726908E6D5}"/>
              </a:ext>
            </a:extLst>
          </p:cNvPr>
          <p:cNvSpPr>
            <a:spLocks noGrp="1"/>
          </p:cNvSpPr>
          <p:nvPr>
            <p:ph type="title"/>
          </p:nvPr>
        </p:nvSpPr>
        <p:spPr/>
        <p:txBody>
          <a:bodyPr/>
          <a:lstStyle/>
          <a:p>
            <a:r>
              <a:rPr lang="en-AU" dirty="0"/>
              <a:t>Proportion of RGCs that are midget cells goes down as eccentricity increases</a:t>
            </a:r>
            <a:endParaRPr lang="en-US" dirty="0"/>
          </a:p>
        </p:txBody>
      </p:sp>
      <p:sp>
        <p:nvSpPr>
          <p:cNvPr id="3" name="Content Placeholder 2">
            <a:extLst>
              <a:ext uri="{FF2B5EF4-FFF2-40B4-BE49-F238E27FC236}">
                <a16:creationId xmlns:a16="http://schemas.microsoft.com/office/drawing/2014/main" id="{E0C36A07-8BB7-4847-476E-2F320EF22AA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5F2DF94-249F-4AFA-67D3-A43B954B244C}"/>
              </a:ext>
            </a:extLst>
          </p:cNvPr>
          <p:cNvPicPr>
            <a:picLocks noChangeAspect="1"/>
          </p:cNvPicPr>
          <p:nvPr/>
        </p:nvPicPr>
        <p:blipFill>
          <a:blip r:embed="rId2"/>
          <a:stretch>
            <a:fillRect/>
          </a:stretch>
        </p:blipFill>
        <p:spPr>
          <a:xfrm>
            <a:off x="2824843" y="1933465"/>
            <a:ext cx="6389385" cy="4116270"/>
          </a:xfrm>
          <a:prstGeom prst="rect">
            <a:avLst/>
          </a:prstGeom>
        </p:spPr>
      </p:pic>
    </p:spTree>
    <p:extLst>
      <p:ext uri="{BB962C8B-B14F-4D97-AF65-F5344CB8AC3E}">
        <p14:creationId xmlns:p14="http://schemas.microsoft.com/office/powerpoint/2010/main" val="828031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BC81-307C-9092-995B-2E6E3B8995C1}"/>
              </a:ext>
            </a:extLst>
          </p:cNvPr>
          <p:cNvSpPr>
            <a:spLocks noGrp="1"/>
          </p:cNvSpPr>
          <p:nvPr>
            <p:ph type="title"/>
          </p:nvPr>
        </p:nvSpPr>
        <p:spPr/>
        <p:txBody>
          <a:bodyPr/>
          <a:lstStyle/>
          <a:p>
            <a:r>
              <a:rPr lang="en-AU" dirty="0"/>
              <a:t>Summary</a:t>
            </a:r>
            <a:endParaRPr lang="en-US" dirty="0"/>
          </a:p>
        </p:txBody>
      </p:sp>
      <p:sp>
        <p:nvSpPr>
          <p:cNvPr id="3" name="Content Placeholder 2">
            <a:extLst>
              <a:ext uri="{FF2B5EF4-FFF2-40B4-BE49-F238E27FC236}">
                <a16:creationId xmlns:a16="http://schemas.microsoft.com/office/drawing/2014/main" id="{EEC2129D-0274-00FD-B230-1872A9687A14}"/>
              </a:ext>
            </a:extLst>
          </p:cNvPr>
          <p:cNvSpPr>
            <a:spLocks noGrp="1"/>
          </p:cNvSpPr>
          <p:nvPr>
            <p:ph idx="1"/>
          </p:nvPr>
        </p:nvSpPr>
        <p:spPr/>
        <p:txBody>
          <a:bodyPr/>
          <a:lstStyle/>
          <a:p>
            <a:endParaRPr lang="en-US" dirty="0"/>
          </a:p>
        </p:txBody>
      </p:sp>
      <p:pic>
        <p:nvPicPr>
          <p:cNvPr id="5" name="Content Placeholder 4">
            <a:extLst>
              <a:ext uri="{FF2B5EF4-FFF2-40B4-BE49-F238E27FC236}">
                <a16:creationId xmlns:a16="http://schemas.microsoft.com/office/drawing/2014/main" id="{D652D69D-0CFC-66FA-44F9-81C85414A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19" y="1954743"/>
            <a:ext cx="7642162" cy="4022725"/>
          </a:xfrm>
          <a:prstGeom prst="rect">
            <a:avLst/>
          </a:prstGeom>
        </p:spPr>
      </p:pic>
    </p:spTree>
    <p:extLst>
      <p:ext uri="{BB962C8B-B14F-4D97-AF65-F5344CB8AC3E}">
        <p14:creationId xmlns:p14="http://schemas.microsoft.com/office/powerpoint/2010/main" val="22723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8D542-8258-D671-A9DE-7C70C82455FD}"/>
              </a:ext>
            </a:extLst>
          </p:cNvPr>
          <p:cNvSpPr>
            <a:spLocks noGrp="1"/>
          </p:cNvSpPr>
          <p:nvPr>
            <p:ph type="title"/>
          </p:nvPr>
        </p:nvSpPr>
        <p:spPr>
          <a:xfrm>
            <a:off x="967065" y="200493"/>
            <a:ext cx="12226018" cy="1450757"/>
          </a:xfrm>
        </p:spPr>
        <p:txBody>
          <a:bodyPr/>
          <a:lstStyle/>
          <a:p>
            <a:r>
              <a:rPr lang="en-AU" dirty="0"/>
              <a:t>Retinal ganglion cells have many cell types</a:t>
            </a:r>
            <a:endParaRPr lang="en-US" dirty="0"/>
          </a:p>
        </p:txBody>
      </p:sp>
      <p:sp>
        <p:nvSpPr>
          <p:cNvPr id="3" name="Content Placeholder 2">
            <a:extLst>
              <a:ext uri="{FF2B5EF4-FFF2-40B4-BE49-F238E27FC236}">
                <a16:creationId xmlns:a16="http://schemas.microsoft.com/office/drawing/2014/main" id="{E7D05819-8532-FF3E-F53C-5FB3091AF2C8}"/>
              </a:ext>
            </a:extLst>
          </p:cNvPr>
          <p:cNvSpPr>
            <a:spLocks noGrp="1"/>
          </p:cNvSpPr>
          <p:nvPr>
            <p:ph idx="1"/>
          </p:nvPr>
        </p:nvSpPr>
        <p:spPr>
          <a:xfrm>
            <a:off x="9017221" y="5682342"/>
            <a:ext cx="3236012" cy="480665"/>
          </a:xfrm>
        </p:spPr>
        <p:txBody>
          <a:bodyPr>
            <a:normAutofit fontScale="85000" lnSpcReduction="10000"/>
          </a:bodyPr>
          <a:lstStyle/>
          <a:p>
            <a:r>
              <a:rPr lang="en-US" dirty="0"/>
              <a:t>Yamada, </a:t>
            </a:r>
            <a:r>
              <a:rPr lang="en-US" dirty="0" err="1"/>
              <a:t>Bordt</a:t>
            </a:r>
            <a:r>
              <a:rPr lang="en-US" dirty="0"/>
              <a:t> &amp; </a:t>
            </a:r>
            <a:r>
              <a:rPr lang="en-US" dirty="0" err="1"/>
              <a:t>Marshak</a:t>
            </a:r>
            <a:r>
              <a:rPr lang="en-US" dirty="0"/>
              <a:t>, 2004</a:t>
            </a:r>
          </a:p>
        </p:txBody>
      </p:sp>
      <p:pic>
        <p:nvPicPr>
          <p:cNvPr id="6" name="Picture 5">
            <a:extLst>
              <a:ext uri="{FF2B5EF4-FFF2-40B4-BE49-F238E27FC236}">
                <a16:creationId xmlns:a16="http://schemas.microsoft.com/office/drawing/2014/main" id="{23B12881-C01C-ABBA-AB8D-EC5AF69F06FF}"/>
              </a:ext>
            </a:extLst>
          </p:cNvPr>
          <p:cNvPicPr>
            <a:picLocks noChangeAspect="1"/>
          </p:cNvPicPr>
          <p:nvPr/>
        </p:nvPicPr>
        <p:blipFill>
          <a:blip r:embed="rId2"/>
          <a:stretch>
            <a:fillRect/>
          </a:stretch>
        </p:blipFill>
        <p:spPr>
          <a:xfrm>
            <a:off x="3007254" y="1839970"/>
            <a:ext cx="5712204" cy="4323037"/>
          </a:xfrm>
          <a:prstGeom prst="rect">
            <a:avLst/>
          </a:prstGeom>
        </p:spPr>
      </p:pic>
    </p:spTree>
    <p:extLst>
      <p:ext uri="{BB962C8B-B14F-4D97-AF65-F5344CB8AC3E}">
        <p14:creationId xmlns:p14="http://schemas.microsoft.com/office/powerpoint/2010/main" val="634898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522A-49E3-F956-E5B3-1BC4D3F2F9A0}"/>
              </a:ext>
            </a:extLst>
          </p:cNvPr>
          <p:cNvSpPr>
            <a:spLocks noGrp="1"/>
          </p:cNvSpPr>
          <p:nvPr>
            <p:ph type="title"/>
          </p:nvPr>
        </p:nvSpPr>
        <p:spPr/>
        <p:txBody>
          <a:bodyPr/>
          <a:lstStyle/>
          <a:p>
            <a:r>
              <a:rPr lang="en-AU" dirty="0"/>
              <a:t>Mosaics with 2 color channels </a:t>
            </a:r>
            <a:endParaRPr lang="en-US" dirty="0"/>
          </a:p>
        </p:txBody>
      </p:sp>
      <p:pic>
        <p:nvPicPr>
          <p:cNvPr id="7" name="Content Placeholder 6">
            <a:extLst>
              <a:ext uri="{FF2B5EF4-FFF2-40B4-BE49-F238E27FC236}">
                <a16:creationId xmlns:a16="http://schemas.microsoft.com/office/drawing/2014/main" id="{90CB7EE8-C816-15EA-527B-52F59C20090B}"/>
              </a:ext>
            </a:extLst>
          </p:cNvPr>
          <p:cNvPicPr>
            <a:picLocks noGrp="1" noChangeAspect="1"/>
          </p:cNvPicPr>
          <p:nvPr>
            <p:ph idx="1"/>
          </p:nvPr>
        </p:nvPicPr>
        <p:blipFill>
          <a:blip r:embed="rId2"/>
          <a:stretch>
            <a:fillRect/>
          </a:stretch>
        </p:blipFill>
        <p:spPr>
          <a:xfrm>
            <a:off x="7386688" y="1847605"/>
            <a:ext cx="1908351" cy="4175158"/>
          </a:xfrm>
        </p:spPr>
      </p:pic>
      <p:pic>
        <p:nvPicPr>
          <p:cNvPr id="5" name="Picture 4">
            <a:extLst>
              <a:ext uri="{FF2B5EF4-FFF2-40B4-BE49-F238E27FC236}">
                <a16:creationId xmlns:a16="http://schemas.microsoft.com/office/drawing/2014/main" id="{AEAC5DEC-4528-78C7-EA8C-D3C866E66923}"/>
              </a:ext>
            </a:extLst>
          </p:cNvPr>
          <p:cNvPicPr>
            <a:picLocks noChangeAspect="1"/>
          </p:cNvPicPr>
          <p:nvPr/>
        </p:nvPicPr>
        <p:blipFill>
          <a:blip r:embed="rId3"/>
          <a:stretch>
            <a:fillRect/>
          </a:stretch>
        </p:blipFill>
        <p:spPr>
          <a:xfrm>
            <a:off x="1097280" y="1771649"/>
            <a:ext cx="1988687" cy="4327071"/>
          </a:xfrm>
          <a:prstGeom prst="rect">
            <a:avLst/>
          </a:prstGeom>
        </p:spPr>
      </p:pic>
    </p:spTree>
    <p:extLst>
      <p:ext uri="{BB962C8B-B14F-4D97-AF65-F5344CB8AC3E}">
        <p14:creationId xmlns:p14="http://schemas.microsoft.com/office/powerpoint/2010/main" val="253062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3D76-0F75-F10F-74D3-A6370E6B9D5D}"/>
              </a:ext>
            </a:extLst>
          </p:cNvPr>
          <p:cNvSpPr>
            <a:spLocks noGrp="1"/>
          </p:cNvSpPr>
          <p:nvPr>
            <p:ph type="title"/>
          </p:nvPr>
        </p:nvSpPr>
        <p:spPr/>
        <p:txBody>
          <a:bodyPr/>
          <a:lstStyle/>
          <a:p>
            <a:r>
              <a:rPr lang="en-AU" dirty="0"/>
              <a:t>Future directions (move this to supplement) </a:t>
            </a:r>
            <a:endParaRPr lang="en-US" dirty="0"/>
          </a:p>
        </p:txBody>
      </p:sp>
      <p:sp>
        <p:nvSpPr>
          <p:cNvPr id="3" name="Content Placeholder 2">
            <a:extLst>
              <a:ext uri="{FF2B5EF4-FFF2-40B4-BE49-F238E27FC236}">
                <a16:creationId xmlns:a16="http://schemas.microsoft.com/office/drawing/2014/main" id="{47A8D4F2-1586-6BB8-E36B-FB3384598AB5}"/>
              </a:ext>
            </a:extLst>
          </p:cNvPr>
          <p:cNvSpPr>
            <a:spLocks noGrp="1"/>
          </p:cNvSpPr>
          <p:nvPr>
            <p:ph idx="1"/>
          </p:nvPr>
        </p:nvSpPr>
        <p:spPr/>
        <p:txBody>
          <a:bodyPr/>
          <a:lstStyle/>
          <a:p>
            <a:pPr marL="0" indent="0">
              <a:buNone/>
            </a:pPr>
            <a:r>
              <a:rPr lang="en-AU" dirty="0"/>
              <a:t>1. Investigate in which circumstances, and on what theoretical grounds, neurons should be color-    opponent or achromatic</a:t>
            </a:r>
          </a:p>
          <a:p>
            <a:pPr marL="0" indent="0">
              <a:buNone/>
            </a:pPr>
            <a:r>
              <a:rPr lang="en-AU" dirty="0"/>
              <a:t>2. Obtain consistent mosaics for with 3 color channels</a:t>
            </a:r>
          </a:p>
          <a:p>
            <a:pPr marL="0" indent="0">
              <a:buNone/>
            </a:pPr>
            <a:r>
              <a:rPr lang="en-AU" dirty="0"/>
              <a:t>3. Test the hypothesis that bistratified do not have an OFF pathway due to an asymmetry in the statistics of natural images </a:t>
            </a:r>
            <a:br>
              <a:rPr lang="en-AU" dirty="0"/>
            </a:br>
            <a:endParaRPr lang="en-AU" dirty="0"/>
          </a:p>
          <a:p>
            <a:pPr marL="0" indent="0">
              <a:buNone/>
            </a:pPr>
            <a:r>
              <a:rPr lang="en-AU" dirty="0"/>
              <a:t>4. Test the hypothesis that increasing the number of neurons increases the proportion of midget cells and leads to red/green opponency. </a:t>
            </a:r>
            <a:endParaRPr lang="en-US" dirty="0"/>
          </a:p>
        </p:txBody>
      </p:sp>
    </p:spTree>
    <p:extLst>
      <p:ext uri="{BB962C8B-B14F-4D97-AF65-F5344CB8AC3E}">
        <p14:creationId xmlns:p14="http://schemas.microsoft.com/office/powerpoint/2010/main" val="153923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893F0-1B6E-5106-333F-D7EA0006B0A3}"/>
              </a:ext>
            </a:extLst>
          </p:cNvPr>
          <p:cNvSpPr>
            <a:spLocks noGrp="1"/>
          </p:cNvSpPr>
          <p:nvPr>
            <p:ph type="title"/>
          </p:nvPr>
        </p:nvSpPr>
        <p:spPr/>
        <p:txBody>
          <a:bodyPr/>
          <a:lstStyle/>
          <a:p>
            <a:r>
              <a:rPr lang="en-AU" dirty="0"/>
              <a:t>ON-OFF DSGCs are direction-selective</a:t>
            </a:r>
            <a:endParaRPr lang="en-US" dirty="0"/>
          </a:p>
        </p:txBody>
      </p:sp>
      <p:sp>
        <p:nvSpPr>
          <p:cNvPr id="3" name="Content Placeholder 2">
            <a:extLst>
              <a:ext uri="{FF2B5EF4-FFF2-40B4-BE49-F238E27FC236}">
                <a16:creationId xmlns:a16="http://schemas.microsoft.com/office/drawing/2014/main" id="{B75BC23F-12EF-77EB-9F03-0B39DAB599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D1DCA61-5698-6D41-372C-94FC49D1E54A}"/>
              </a:ext>
            </a:extLst>
          </p:cNvPr>
          <p:cNvPicPr>
            <a:picLocks noChangeAspect="1"/>
          </p:cNvPicPr>
          <p:nvPr/>
        </p:nvPicPr>
        <p:blipFill>
          <a:blip r:embed="rId2"/>
          <a:stretch>
            <a:fillRect/>
          </a:stretch>
        </p:blipFill>
        <p:spPr>
          <a:xfrm>
            <a:off x="991426" y="2006525"/>
            <a:ext cx="6881132" cy="3532093"/>
          </a:xfrm>
          <a:prstGeom prst="rect">
            <a:avLst/>
          </a:prstGeom>
        </p:spPr>
      </p:pic>
      <p:pic>
        <p:nvPicPr>
          <p:cNvPr id="7" name="Picture 6">
            <a:extLst>
              <a:ext uri="{FF2B5EF4-FFF2-40B4-BE49-F238E27FC236}">
                <a16:creationId xmlns:a16="http://schemas.microsoft.com/office/drawing/2014/main" id="{DCC87306-499F-B348-4CEA-63BB3D094222}"/>
              </a:ext>
            </a:extLst>
          </p:cNvPr>
          <p:cNvPicPr>
            <a:picLocks noChangeAspect="1"/>
          </p:cNvPicPr>
          <p:nvPr/>
        </p:nvPicPr>
        <p:blipFill>
          <a:blip r:embed="rId3"/>
          <a:stretch>
            <a:fillRect/>
          </a:stretch>
        </p:blipFill>
        <p:spPr>
          <a:xfrm>
            <a:off x="7939546" y="2398583"/>
            <a:ext cx="3531022" cy="3224877"/>
          </a:xfrm>
          <a:prstGeom prst="rect">
            <a:avLst/>
          </a:prstGeom>
        </p:spPr>
      </p:pic>
    </p:spTree>
    <p:extLst>
      <p:ext uri="{BB962C8B-B14F-4D97-AF65-F5344CB8AC3E}">
        <p14:creationId xmlns:p14="http://schemas.microsoft.com/office/powerpoint/2010/main" val="3348659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DBA8-D713-07FC-A8CC-B1C14FCE7C5E}"/>
              </a:ext>
            </a:extLst>
          </p:cNvPr>
          <p:cNvSpPr>
            <a:spLocks noGrp="1"/>
          </p:cNvSpPr>
          <p:nvPr>
            <p:ph type="title"/>
          </p:nvPr>
        </p:nvSpPr>
        <p:spPr/>
        <p:txBody>
          <a:bodyPr/>
          <a:lstStyle/>
          <a:p>
            <a:r>
              <a:rPr lang="en-AU" dirty="0"/>
              <a:t>Future directions</a:t>
            </a:r>
            <a:endParaRPr lang="en-US" dirty="0"/>
          </a:p>
        </p:txBody>
      </p:sp>
      <p:sp>
        <p:nvSpPr>
          <p:cNvPr id="3" name="Content Placeholder 2">
            <a:extLst>
              <a:ext uri="{FF2B5EF4-FFF2-40B4-BE49-F238E27FC236}">
                <a16:creationId xmlns:a16="http://schemas.microsoft.com/office/drawing/2014/main" id="{6E26FB50-FF4E-7973-4725-B93F0DA9A638}"/>
              </a:ext>
            </a:extLst>
          </p:cNvPr>
          <p:cNvSpPr>
            <a:spLocks noGrp="1"/>
          </p:cNvSpPr>
          <p:nvPr>
            <p:ph idx="1"/>
          </p:nvPr>
        </p:nvSpPr>
        <p:spPr/>
        <p:txBody>
          <a:bodyPr/>
          <a:lstStyle/>
          <a:p>
            <a:r>
              <a:rPr lang="en-AU" dirty="0"/>
              <a:t>1. Train this space-time inseparable model on natural movies to obtain regular mosaics for every type</a:t>
            </a:r>
          </a:p>
          <a:p>
            <a:r>
              <a:rPr lang="en-AU" dirty="0"/>
              <a:t>2. Increase the number of neurons, and/or change the statistics of natural movies, to obtain DSGCs</a:t>
            </a:r>
          </a:p>
          <a:p>
            <a:r>
              <a:rPr lang="en-AU" dirty="0"/>
              <a:t>3. Experiment with different natural movie statistics to understand why ON-OFF DSGCs only encode the four cardinal directions</a:t>
            </a:r>
            <a:endParaRPr lang="en-US" dirty="0"/>
          </a:p>
        </p:txBody>
      </p:sp>
    </p:spTree>
    <p:extLst>
      <p:ext uri="{BB962C8B-B14F-4D97-AF65-F5344CB8AC3E}">
        <p14:creationId xmlns:p14="http://schemas.microsoft.com/office/powerpoint/2010/main" val="1349524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C69A-9FBD-9E39-86F9-41EB966F6D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48A3F4B-FFE6-1C58-097A-43FA66636289}"/>
              </a:ext>
            </a:extLst>
          </p:cNvPr>
          <p:cNvSpPr>
            <a:spLocks noGrp="1"/>
          </p:cNvSpPr>
          <p:nvPr>
            <p:ph idx="1"/>
          </p:nvPr>
        </p:nvSpPr>
        <p:spPr/>
        <p:txBody>
          <a:bodyPr/>
          <a:lstStyle/>
          <a:p>
            <a:r>
              <a:rPr lang="en-US" dirty="0"/>
              <a:t>https://www.ncbi.nlm.nih.gov/pmc/articles/PMC8175861/</a:t>
            </a:r>
          </a:p>
        </p:txBody>
      </p:sp>
    </p:spTree>
    <p:extLst>
      <p:ext uri="{BB962C8B-B14F-4D97-AF65-F5344CB8AC3E}">
        <p14:creationId xmlns:p14="http://schemas.microsoft.com/office/powerpoint/2010/main" val="3800193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D957-27E5-F8A6-8B0A-7D039A609E5D}"/>
              </a:ext>
            </a:extLst>
          </p:cNvPr>
          <p:cNvSpPr>
            <a:spLocks noGrp="1"/>
          </p:cNvSpPr>
          <p:nvPr>
            <p:ph type="title"/>
          </p:nvPr>
        </p:nvSpPr>
        <p:spPr>
          <a:xfrm>
            <a:off x="2654345" y="62085"/>
            <a:ext cx="6507752" cy="1450757"/>
          </a:xfrm>
        </p:spPr>
        <p:txBody>
          <a:bodyPr/>
          <a:lstStyle/>
          <a:p>
            <a:r>
              <a:rPr lang="en-US" dirty="0"/>
              <a:t>Why those cell types?</a:t>
            </a:r>
          </a:p>
        </p:txBody>
      </p:sp>
      <p:pic>
        <p:nvPicPr>
          <p:cNvPr id="1026" name="Picture 2">
            <a:extLst>
              <a:ext uri="{FF2B5EF4-FFF2-40B4-BE49-F238E27FC236}">
                <a16:creationId xmlns:a16="http://schemas.microsoft.com/office/drawing/2014/main" id="{BA6A3D64-5F0E-A991-4E20-CBED915BA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31" y="2032907"/>
            <a:ext cx="5286375"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CFCC39-8EF8-743A-26DE-431A0EC6F466}"/>
              </a:ext>
            </a:extLst>
          </p:cNvPr>
          <p:cNvSpPr>
            <a:spLocks noGrp="1"/>
          </p:cNvSpPr>
          <p:nvPr>
            <p:ph idx="1"/>
          </p:nvPr>
        </p:nvSpPr>
        <p:spPr>
          <a:xfrm>
            <a:off x="4702629" y="2615021"/>
            <a:ext cx="6775540" cy="1822269"/>
          </a:xfrm>
        </p:spPr>
        <p:txBody>
          <a:bodyPr>
            <a:normAutofit/>
          </a:bodyPr>
          <a:lstStyle/>
          <a:p>
            <a:r>
              <a:rPr lang="en-US" dirty="0"/>
              <a:t>- We know about the physiology, but lack explanations </a:t>
            </a:r>
          </a:p>
          <a:p>
            <a:r>
              <a:rPr lang="en-US" dirty="0"/>
              <a:t>- It would be simple – but mistaken – to create a separate explanation for every known experimental finding </a:t>
            </a:r>
          </a:p>
          <a:p>
            <a:r>
              <a:rPr lang="en-US" dirty="0"/>
              <a:t>- Instead, we need organizational principles from which many properties of the physiology naturally emerges </a:t>
            </a:r>
          </a:p>
        </p:txBody>
      </p:sp>
    </p:spTree>
    <p:extLst>
      <p:ext uri="{BB962C8B-B14F-4D97-AF65-F5344CB8AC3E}">
        <p14:creationId xmlns:p14="http://schemas.microsoft.com/office/powerpoint/2010/main" val="1233837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0CFF-A7A7-B7DC-FB77-569A28609CFA}"/>
              </a:ext>
            </a:extLst>
          </p:cNvPr>
          <p:cNvSpPr>
            <a:spLocks noGrp="1"/>
          </p:cNvSpPr>
          <p:nvPr>
            <p:ph type="title"/>
          </p:nvPr>
        </p:nvSpPr>
        <p:spPr/>
        <p:txBody>
          <a:bodyPr/>
          <a:lstStyle/>
          <a:p>
            <a:r>
              <a:rPr lang="en-US" dirty="0"/>
              <a:t>Splitting information into ON and OFF pathways is efficient </a:t>
            </a:r>
            <a:r>
              <a:rPr lang="en-US" b="1" dirty="0"/>
              <a:t>(TO REMOVE)</a:t>
            </a:r>
          </a:p>
        </p:txBody>
      </p:sp>
      <p:pic>
        <p:nvPicPr>
          <p:cNvPr id="5" name="Content Placeholder 4">
            <a:extLst>
              <a:ext uri="{FF2B5EF4-FFF2-40B4-BE49-F238E27FC236}">
                <a16:creationId xmlns:a16="http://schemas.microsoft.com/office/drawing/2014/main" id="{6BE1262D-31B8-103F-5D01-CBE4D8A76F2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4793" y="1887083"/>
            <a:ext cx="6187933" cy="4216288"/>
          </a:xfrm>
        </p:spPr>
      </p:pic>
      <p:sp>
        <p:nvSpPr>
          <p:cNvPr id="6" name="TextBox 5">
            <a:extLst>
              <a:ext uri="{FF2B5EF4-FFF2-40B4-BE49-F238E27FC236}">
                <a16:creationId xmlns:a16="http://schemas.microsoft.com/office/drawing/2014/main" id="{866DE650-4BA1-1326-AB25-5652EDB00422}"/>
              </a:ext>
            </a:extLst>
          </p:cNvPr>
          <p:cNvSpPr txBox="1"/>
          <p:nvPr/>
        </p:nvSpPr>
        <p:spPr>
          <a:xfrm>
            <a:off x="8850085" y="5359853"/>
            <a:ext cx="1917791" cy="923330"/>
          </a:xfrm>
          <a:prstGeom prst="rect">
            <a:avLst/>
          </a:prstGeom>
          <a:noFill/>
        </p:spPr>
        <p:txBody>
          <a:bodyPr wrap="square" rtlCol="0">
            <a:spAutoFit/>
          </a:bodyPr>
          <a:lstStyle/>
          <a:p>
            <a:r>
              <a:rPr lang="en-US" dirty="0" err="1"/>
              <a:t>Gjorgjieva</a:t>
            </a:r>
            <a:r>
              <a:rPr lang="en-US" dirty="0"/>
              <a:t>, </a:t>
            </a:r>
            <a:r>
              <a:rPr lang="en-US" dirty="0" err="1"/>
              <a:t>Spompolinsky</a:t>
            </a:r>
            <a:r>
              <a:rPr lang="en-US" dirty="0"/>
              <a:t> &amp; Meister, 2014</a:t>
            </a:r>
          </a:p>
        </p:txBody>
      </p:sp>
    </p:spTree>
    <p:extLst>
      <p:ext uri="{BB962C8B-B14F-4D97-AF65-F5344CB8AC3E}">
        <p14:creationId xmlns:p14="http://schemas.microsoft.com/office/powerpoint/2010/main" val="96829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4BABD-F19E-1D79-DD9B-00674AED2E75}"/>
              </a:ext>
            </a:extLst>
          </p:cNvPr>
          <p:cNvSpPr>
            <a:spLocks noGrp="1"/>
          </p:cNvSpPr>
          <p:nvPr>
            <p:ph type="title"/>
          </p:nvPr>
        </p:nvSpPr>
        <p:spPr>
          <a:xfrm>
            <a:off x="1062609" y="341304"/>
            <a:ext cx="12167616" cy="1450757"/>
          </a:xfrm>
        </p:spPr>
        <p:txBody>
          <a:bodyPr/>
          <a:lstStyle/>
          <a:p>
            <a:r>
              <a:rPr lang="en-US" dirty="0"/>
              <a:t>Efficient coding can replicate </a:t>
            </a:r>
            <a:br>
              <a:rPr lang="en-US" dirty="0"/>
            </a:br>
            <a:r>
              <a:rPr lang="en-US" dirty="0"/>
              <a:t>ON and OFF mosaics  (TO REMOVE)</a:t>
            </a:r>
          </a:p>
        </p:txBody>
      </p:sp>
      <p:pic>
        <p:nvPicPr>
          <p:cNvPr id="9" name="Content Placeholder 8">
            <a:extLst>
              <a:ext uri="{FF2B5EF4-FFF2-40B4-BE49-F238E27FC236}">
                <a16:creationId xmlns:a16="http://schemas.microsoft.com/office/drawing/2014/main" id="{3C1DBE2E-DE01-B6FE-CCE1-F76D2AFC82A8}"/>
              </a:ext>
            </a:extLst>
          </p:cNvPr>
          <p:cNvPicPr>
            <a:picLocks noGrp="1" noChangeAspect="1"/>
          </p:cNvPicPr>
          <p:nvPr>
            <p:ph idx="1"/>
          </p:nvPr>
        </p:nvPicPr>
        <p:blipFill>
          <a:blip r:embed="rId3"/>
          <a:stretch>
            <a:fillRect/>
          </a:stretch>
        </p:blipFill>
        <p:spPr>
          <a:xfrm>
            <a:off x="5888110" y="2404382"/>
            <a:ext cx="2622769" cy="2626407"/>
          </a:xfrm>
        </p:spPr>
      </p:pic>
      <p:pic>
        <p:nvPicPr>
          <p:cNvPr id="11" name="Picture 10">
            <a:extLst>
              <a:ext uri="{FF2B5EF4-FFF2-40B4-BE49-F238E27FC236}">
                <a16:creationId xmlns:a16="http://schemas.microsoft.com/office/drawing/2014/main" id="{B2261388-DBD3-A393-2291-0C1C82EB3E6B}"/>
              </a:ext>
            </a:extLst>
          </p:cNvPr>
          <p:cNvPicPr>
            <a:picLocks noChangeAspect="1"/>
          </p:cNvPicPr>
          <p:nvPr/>
        </p:nvPicPr>
        <p:blipFill>
          <a:blip r:embed="rId4"/>
          <a:stretch>
            <a:fillRect/>
          </a:stretch>
        </p:blipFill>
        <p:spPr>
          <a:xfrm>
            <a:off x="9455021" y="2238035"/>
            <a:ext cx="380222" cy="332694"/>
          </a:xfrm>
          <a:prstGeom prst="rect">
            <a:avLst/>
          </a:prstGeom>
        </p:spPr>
      </p:pic>
      <p:sp>
        <p:nvSpPr>
          <p:cNvPr id="12" name="TextBox 11">
            <a:extLst>
              <a:ext uri="{FF2B5EF4-FFF2-40B4-BE49-F238E27FC236}">
                <a16:creationId xmlns:a16="http://schemas.microsoft.com/office/drawing/2014/main" id="{D9CCE0A1-12DF-1AB1-0188-2CCE891393F7}"/>
              </a:ext>
            </a:extLst>
          </p:cNvPr>
          <p:cNvSpPr txBox="1"/>
          <p:nvPr/>
        </p:nvSpPr>
        <p:spPr>
          <a:xfrm>
            <a:off x="9907360" y="2238035"/>
            <a:ext cx="1424279" cy="369332"/>
          </a:xfrm>
          <a:prstGeom prst="rect">
            <a:avLst/>
          </a:prstGeom>
          <a:noFill/>
        </p:spPr>
        <p:txBody>
          <a:bodyPr wrap="square" rtlCol="0">
            <a:spAutoFit/>
          </a:bodyPr>
          <a:lstStyle/>
          <a:p>
            <a:r>
              <a:rPr lang="en-US" dirty="0"/>
              <a:t>ON neuron</a:t>
            </a:r>
          </a:p>
        </p:txBody>
      </p:sp>
      <p:pic>
        <p:nvPicPr>
          <p:cNvPr id="14" name="Picture 13">
            <a:extLst>
              <a:ext uri="{FF2B5EF4-FFF2-40B4-BE49-F238E27FC236}">
                <a16:creationId xmlns:a16="http://schemas.microsoft.com/office/drawing/2014/main" id="{D97ADB4B-E6F2-82A0-7359-26662F8683F8}"/>
              </a:ext>
            </a:extLst>
          </p:cNvPr>
          <p:cNvPicPr>
            <a:picLocks noChangeAspect="1"/>
          </p:cNvPicPr>
          <p:nvPr/>
        </p:nvPicPr>
        <p:blipFill>
          <a:blip r:embed="rId5"/>
          <a:stretch>
            <a:fillRect/>
          </a:stretch>
        </p:blipFill>
        <p:spPr>
          <a:xfrm>
            <a:off x="9455021" y="4358266"/>
            <a:ext cx="415499" cy="369332"/>
          </a:xfrm>
          <a:prstGeom prst="rect">
            <a:avLst/>
          </a:prstGeom>
        </p:spPr>
      </p:pic>
      <p:sp>
        <p:nvSpPr>
          <p:cNvPr id="15" name="TextBox 14">
            <a:extLst>
              <a:ext uri="{FF2B5EF4-FFF2-40B4-BE49-F238E27FC236}">
                <a16:creationId xmlns:a16="http://schemas.microsoft.com/office/drawing/2014/main" id="{A8362480-01E4-3733-939F-C7F3C02553D3}"/>
              </a:ext>
            </a:extLst>
          </p:cNvPr>
          <p:cNvSpPr txBox="1"/>
          <p:nvPr/>
        </p:nvSpPr>
        <p:spPr>
          <a:xfrm>
            <a:off x="9907359" y="4358266"/>
            <a:ext cx="1424279" cy="369332"/>
          </a:xfrm>
          <a:prstGeom prst="rect">
            <a:avLst/>
          </a:prstGeom>
          <a:noFill/>
        </p:spPr>
        <p:txBody>
          <a:bodyPr wrap="square" rtlCol="0">
            <a:spAutoFit/>
          </a:bodyPr>
          <a:lstStyle/>
          <a:p>
            <a:r>
              <a:rPr lang="en-US" dirty="0"/>
              <a:t>OFF neuron</a:t>
            </a:r>
          </a:p>
        </p:txBody>
      </p:sp>
      <p:pic>
        <p:nvPicPr>
          <p:cNvPr id="17" name="Picture 16">
            <a:extLst>
              <a:ext uri="{FF2B5EF4-FFF2-40B4-BE49-F238E27FC236}">
                <a16:creationId xmlns:a16="http://schemas.microsoft.com/office/drawing/2014/main" id="{9515494A-71CE-6B1C-5ACB-0797359BAAE1}"/>
              </a:ext>
            </a:extLst>
          </p:cNvPr>
          <p:cNvPicPr>
            <a:picLocks noChangeAspect="1"/>
          </p:cNvPicPr>
          <p:nvPr/>
        </p:nvPicPr>
        <p:blipFill>
          <a:blip r:embed="rId6"/>
          <a:stretch>
            <a:fillRect/>
          </a:stretch>
        </p:blipFill>
        <p:spPr>
          <a:xfrm>
            <a:off x="9907359" y="2709875"/>
            <a:ext cx="974232" cy="981755"/>
          </a:xfrm>
          <a:prstGeom prst="rect">
            <a:avLst/>
          </a:prstGeom>
        </p:spPr>
      </p:pic>
      <p:pic>
        <p:nvPicPr>
          <p:cNvPr id="19" name="Picture 18">
            <a:extLst>
              <a:ext uri="{FF2B5EF4-FFF2-40B4-BE49-F238E27FC236}">
                <a16:creationId xmlns:a16="http://schemas.microsoft.com/office/drawing/2014/main" id="{509FBA54-2ACF-38B6-F21C-84FD9D0386E6}"/>
              </a:ext>
            </a:extLst>
          </p:cNvPr>
          <p:cNvPicPr>
            <a:picLocks noChangeAspect="1"/>
          </p:cNvPicPr>
          <p:nvPr/>
        </p:nvPicPr>
        <p:blipFill>
          <a:blip r:embed="rId7"/>
          <a:stretch>
            <a:fillRect/>
          </a:stretch>
        </p:blipFill>
        <p:spPr>
          <a:xfrm>
            <a:off x="9907359" y="4799931"/>
            <a:ext cx="985545" cy="981755"/>
          </a:xfrm>
          <a:prstGeom prst="rect">
            <a:avLst/>
          </a:prstGeom>
        </p:spPr>
      </p:pic>
      <p:sp>
        <p:nvSpPr>
          <p:cNvPr id="20" name="TextBox 19">
            <a:extLst>
              <a:ext uri="{FF2B5EF4-FFF2-40B4-BE49-F238E27FC236}">
                <a16:creationId xmlns:a16="http://schemas.microsoft.com/office/drawing/2014/main" id="{32E315F5-F5F9-CE3D-08A4-27420A276A3B}"/>
              </a:ext>
            </a:extLst>
          </p:cNvPr>
          <p:cNvSpPr txBox="1"/>
          <p:nvPr/>
        </p:nvSpPr>
        <p:spPr>
          <a:xfrm>
            <a:off x="1028700" y="5678261"/>
            <a:ext cx="3482068" cy="369332"/>
          </a:xfrm>
          <a:prstGeom prst="rect">
            <a:avLst/>
          </a:prstGeom>
          <a:noFill/>
        </p:spPr>
        <p:txBody>
          <a:bodyPr wrap="square" rtlCol="0">
            <a:spAutoFit/>
          </a:bodyPr>
          <a:lstStyle/>
          <a:p>
            <a:r>
              <a:rPr lang="en-US" dirty="0"/>
              <a:t>Jun, Pearson &amp; Field, 2021</a:t>
            </a:r>
          </a:p>
        </p:txBody>
      </p:sp>
      <p:pic>
        <p:nvPicPr>
          <p:cNvPr id="22" name="Picture 21">
            <a:extLst>
              <a:ext uri="{FF2B5EF4-FFF2-40B4-BE49-F238E27FC236}">
                <a16:creationId xmlns:a16="http://schemas.microsoft.com/office/drawing/2014/main" id="{455E5BCD-C675-FD2D-9493-086BE349DE2B}"/>
              </a:ext>
            </a:extLst>
          </p:cNvPr>
          <p:cNvPicPr>
            <a:picLocks noChangeAspect="1"/>
          </p:cNvPicPr>
          <p:nvPr/>
        </p:nvPicPr>
        <p:blipFill>
          <a:blip r:embed="rId8"/>
          <a:stretch>
            <a:fillRect/>
          </a:stretch>
        </p:blipFill>
        <p:spPr>
          <a:xfrm>
            <a:off x="959303" y="1949925"/>
            <a:ext cx="3353380" cy="3340883"/>
          </a:xfrm>
          <a:prstGeom prst="rect">
            <a:avLst/>
          </a:prstGeom>
        </p:spPr>
      </p:pic>
    </p:spTree>
    <p:extLst>
      <p:ext uri="{BB962C8B-B14F-4D97-AF65-F5344CB8AC3E}">
        <p14:creationId xmlns:p14="http://schemas.microsoft.com/office/powerpoint/2010/main" val="4172150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D1B56-AF90-9D1C-DB31-5B5D1A7A121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2D68E6-7C62-98AE-777F-7F8D16C716B9}"/>
              </a:ext>
            </a:extLst>
          </p:cNvPr>
          <p:cNvSpPr>
            <a:spLocks noGrp="1"/>
          </p:cNvSpPr>
          <p:nvPr>
            <p:ph idx="1"/>
          </p:nvPr>
        </p:nvSpPr>
        <p:spPr>
          <a:xfrm>
            <a:off x="2543293" y="1845734"/>
            <a:ext cx="1742956" cy="258093"/>
          </a:xfrm>
        </p:spPr>
        <p:txBody>
          <a:bodyPr>
            <a:noAutofit/>
          </a:bodyPr>
          <a:lstStyle/>
          <a:p>
            <a:r>
              <a:rPr lang="en-AU" b="1" dirty="0"/>
              <a:t>Midget cells</a:t>
            </a:r>
            <a:endParaRPr lang="en-US" b="1" dirty="0"/>
          </a:p>
        </p:txBody>
      </p:sp>
      <p:pic>
        <p:nvPicPr>
          <p:cNvPr id="5" name="Picture 4">
            <a:extLst>
              <a:ext uri="{FF2B5EF4-FFF2-40B4-BE49-F238E27FC236}">
                <a16:creationId xmlns:a16="http://schemas.microsoft.com/office/drawing/2014/main" id="{AF17038C-1F58-38A5-3533-94D92D4AC33A}"/>
              </a:ext>
            </a:extLst>
          </p:cNvPr>
          <p:cNvPicPr>
            <a:picLocks noChangeAspect="1"/>
          </p:cNvPicPr>
          <p:nvPr/>
        </p:nvPicPr>
        <p:blipFill>
          <a:blip r:embed="rId2"/>
          <a:stretch>
            <a:fillRect/>
          </a:stretch>
        </p:blipFill>
        <p:spPr>
          <a:xfrm>
            <a:off x="2334985" y="2251213"/>
            <a:ext cx="1596116" cy="1536587"/>
          </a:xfrm>
          <a:prstGeom prst="rect">
            <a:avLst/>
          </a:prstGeom>
        </p:spPr>
      </p:pic>
      <p:pic>
        <p:nvPicPr>
          <p:cNvPr id="7" name="Picture 6">
            <a:extLst>
              <a:ext uri="{FF2B5EF4-FFF2-40B4-BE49-F238E27FC236}">
                <a16:creationId xmlns:a16="http://schemas.microsoft.com/office/drawing/2014/main" id="{80AD5451-6A51-FDA8-65CB-69907FA7D7A1}"/>
              </a:ext>
            </a:extLst>
          </p:cNvPr>
          <p:cNvPicPr>
            <a:picLocks noChangeAspect="1"/>
          </p:cNvPicPr>
          <p:nvPr/>
        </p:nvPicPr>
        <p:blipFill>
          <a:blip r:embed="rId3"/>
          <a:stretch>
            <a:fillRect/>
          </a:stretch>
        </p:blipFill>
        <p:spPr>
          <a:xfrm>
            <a:off x="2451702" y="3935186"/>
            <a:ext cx="1424973" cy="1585082"/>
          </a:xfrm>
          <a:prstGeom prst="rect">
            <a:avLst/>
          </a:prstGeom>
        </p:spPr>
      </p:pic>
      <p:pic>
        <p:nvPicPr>
          <p:cNvPr id="9" name="Picture 8">
            <a:extLst>
              <a:ext uri="{FF2B5EF4-FFF2-40B4-BE49-F238E27FC236}">
                <a16:creationId xmlns:a16="http://schemas.microsoft.com/office/drawing/2014/main" id="{B979D212-5F61-827D-888E-F233B44A2175}"/>
              </a:ext>
            </a:extLst>
          </p:cNvPr>
          <p:cNvPicPr>
            <a:picLocks noChangeAspect="1"/>
          </p:cNvPicPr>
          <p:nvPr/>
        </p:nvPicPr>
        <p:blipFill>
          <a:blip r:embed="rId4"/>
          <a:stretch>
            <a:fillRect/>
          </a:stretch>
        </p:blipFill>
        <p:spPr>
          <a:xfrm>
            <a:off x="7172325" y="2305096"/>
            <a:ext cx="1721304" cy="1588587"/>
          </a:xfrm>
          <a:prstGeom prst="rect">
            <a:avLst/>
          </a:prstGeom>
        </p:spPr>
      </p:pic>
      <p:pic>
        <p:nvPicPr>
          <p:cNvPr id="11" name="Picture 10">
            <a:extLst>
              <a:ext uri="{FF2B5EF4-FFF2-40B4-BE49-F238E27FC236}">
                <a16:creationId xmlns:a16="http://schemas.microsoft.com/office/drawing/2014/main" id="{905AE080-019E-DAA7-0B58-833A261CCB72}"/>
              </a:ext>
            </a:extLst>
          </p:cNvPr>
          <p:cNvPicPr>
            <a:picLocks noChangeAspect="1"/>
          </p:cNvPicPr>
          <p:nvPr/>
        </p:nvPicPr>
        <p:blipFill>
          <a:blip r:embed="rId5"/>
          <a:stretch>
            <a:fillRect/>
          </a:stretch>
        </p:blipFill>
        <p:spPr>
          <a:xfrm>
            <a:off x="7482678" y="4069511"/>
            <a:ext cx="1424973" cy="1533965"/>
          </a:xfrm>
          <a:prstGeom prst="rect">
            <a:avLst/>
          </a:prstGeom>
        </p:spPr>
      </p:pic>
      <p:sp>
        <p:nvSpPr>
          <p:cNvPr id="12" name="Content Placeholder 2">
            <a:extLst>
              <a:ext uri="{FF2B5EF4-FFF2-40B4-BE49-F238E27FC236}">
                <a16:creationId xmlns:a16="http://schemas.microsoft.com/office/drawing/2014/main" id="{28F5CADE-9CFF-3416-6878-78764EEADA9D}"/>
              </a:ext>
            </a:extLst>
          </p:cNvPr>
          <p:cNvSpPr txBox="1">
            <a:spLocks/>
          </p:cNvSpPr>
          <p:nvPr/>
        </p:nvSpPr>
        <p:spPr>
          <a:xfrm>
            <a:off x="7386075" y="1852016"/>
            <a:ext cx="1742956" cy="25809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b="1" dirty="0"/>
              <a:t>Parasol cells</a:t>
            </a:r>
            <a:endParaRPr lang="en-US" b="1" dirty="0"/>
          </a:p>
        </p:txBody>
      </p:sp>
      <p:sp>
        <p:nvSpPr>
          <p:cNvPr id="13" name="Content Placeholder 2">
            <a:extLst>
              <a:ext uri="{FF2B5EF4-FFF2-40B4-BE49-F238E27FC236}">
                <a16:creationId xmlns:a16="http://schemas.microsoft.com/office/drawing/2014/main" id="{A9E12A40-2C72-2E78-4C3A-C543A8958518}"/>
              </a:ext>
            </a:extLst>
          </p:cNvPr>
          <p:cNvSpPr txBox="1">
            <a:spLocks/>
          </p:cNvSpPr>
          <p:nvPr/>
        </p:nvSpPr>
        <p:spPr>
          <a:xfrm>
            <a:off x="4014225" y="2671688"/>
            <a:ext cx="1721304" cy="56953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1600" b="1" dirty="0"/>
              <a:t>Low temporal frequency</a:t>
            </a:r>
            <a:endParaRPr lang="en-US" sz="1600" b="1" dirty="0"/>
          </a:p>
        </p:txBody>
      </p:sp>
      <p:sp>
        <p:nvSpPr>
          <p:cNvPr id="14" name="Content Placeholder 2">
            <a:extLst>
              <a:ext uri="{FF2B5EF4-FFF2-40B4-BE49-F238E27FC236}">
                <a16:creationId xmlns:a16="http://schemas.microsoft.com/office/drawing/2014/main" id="{781F3454-3CF8-857E-EEE5-6FB0EDD785FF}"/>
              </a:ext>
            </a:extLst>
          </p:cNvPr>
          <p:cNvSpPr txBox="1">
            <a:spLocks/>
          </p:cNvSpPr>
          <p:nvPr/>
        </p:nvSpPr>
        <p:spPr>
          <a:xfrm>
            <a:off x="4014225" y="4442960"/>
            <a:ext cx="1721304" cy="56953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1600" b="1" dirty="0"/>
              <a:t>High spatial frequency</a:t>
            </a:r>
            <a:endParaRPr lang="en-US" sz="1600" b="1" dirty="0"/>
          </a:p>
        </p:txBody>
      </p:sp>
      <p:sp>
        <p:nvSpPr>
          <p:cNvPr id="15" name="Content Placeholder 2">
            <a:extLst>
              <a:ext uri="{FF2B5EF4-FFF2-40B4-BE49-F238E27FC236}">
                <a16:creationId xmlns:a16="http://schemas.microsoft.com/office/drawing/2014/main" id="{EE389644-CE75-53C3-5022-63B4D86FFA81}"/>
              </a:ext>
            </a:extLst>
          </p:cNvPr>
          <p:cNvSpPr txBox="1">
            <a:spLocks/>
          </p:cNvSpPr>
          <p:nvPr/>
        </p:nvSpPr>
        <p:spPr>
          <a:xfrm>
            <a:off x="9129031" y="2607735"/>
            <a:ext cx="1721304" cy="56953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1600" b="1" dirty="0"/>
              <a:t>High temporal frequency</a:t>
            </a:r>
            <a:endParaRPr lang="en-US" sz="1600" b="1" dirty="0"/>
          </a:p>
        </p:txBody>
      </p:sp>
      <p:sp>
        <p:nvSpPr>
          <p:cNvPr id="16" name="Content Placeholder 2">
            <a:extLst>
              <a:ext uri="{FF2B5EF4-FFF2-40B4-BE49-F238E27FC236}">
                <a16:creationId xmlns:a16="http://schemas.microsoft.com/office/drawing/2014/main" id="{1A173CDF-0AB5-229A-35F1-97592F86B384}"/>
              </a:ext>
            </a:extLst>
          </p:cNvPr>
          <p:cNvSpPr txBox="1">
            <a:spLocks/>
          </p:cNvSpPr>
          <p:nvPr/>
        </p:nvSpPr>
        <p:spPr>
          <a:xfrm>
            <a:off x="9129031" y="4463125"/>
            <a:ext cx="1721304" cy="569533"/>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AU" sz="1600" b="1" dirty="0"/>
              <a:t>Low spatial frequency</a:t>
            </a:r>
            <a:endParaRPr lang="en-US" sz="1600" b="1" dirty="0"/>
          </a:p>
        </p:txBody>
      </p:sp>
    </p:spTree>
    <p:extLst>
      <p:ext uri="{BB962C8B-B14F-4D97-AF65-F5344CB8AC3E}">
        <p14:creationId xmlns:p14="http://schemas.microsoft.com/office/powerpoint/2010/main" val="2711965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F46FF-B0A9-6110-75C7-C84E2B0ED1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42EBCF-8D49-D96F-D722-ABEE8AFD62B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D20E181-BBFD-49FE-6A5C-216D30A08A20}"/>
              </a:ext>
            </a:extLst>
          </p:cNvPr>
          <p:cNvPicPr>
            <a:picLocks noChangeAspect="1"/>
          </p:cNvPicPr>
          <p:nvPr/>
        </p:nvPicPr>
        <p:blipFill>
          <a:blip r:embed="rId2"/>
          <a:stretch>
            <a:fillRect/>
          </a:stretch>
        </p:blipFill>
        <p:spPr>
          <a:xfrm>
            <a:off x="2004331" y="257706"/>
            <a:ext cx="7978581" cy="5698140"/>
          </a:xfrm>
          <a:prstGeom prst="rect">
            <a:avLst/>
          </a:prstGeom>
        </p:spPr>
      </p:pic>
    </p:spTree>
    <p:extLst>
      <p:ext uri="{BB962C8B-B14F-4D97-AF65-F5344CB8AC3E}">
        <p14:creationId xmlns:p14="http://schemas.microsoft.com/office/powerpoint/2010/main" val="104888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5606-56A8-0306-C0E8-A70D93B471E3}"/>
              </a:ext>
            </a:extLst>
          </p:cNvPr>
          <p:cNvSpPr>
            <a:spLocks noGrp="1"/>
          </p:cNvSpPr>
          <p:nvPr>
            <p:ph type="title"/>
          </p:nvPr>
        </p:nvSpPr>
        <p:spPr>
          <a:xfrm>
            <a:off x="346983" y="286603"/>
            <a:ext cx="11564710" cy="1450757"/>
          </a:xfrm>
        </p:spPr>
        <p:txBody>
          <a:bodyPr>
            <a:normAutofit/>
          </a:bodyPr>
          <a:lstStyle/>
          <a:p>
            <a:r>
              <a:rPr lang="en-US" sz="3200" dirty="0"/>
              <a:t>Parasol, midget and bistratified cells are the most prevalent  cell types</a:t>
            </a:r>
          </a:p>
        </p:txBody>
      </p:sp>
      <p:pic>
        <p:nvPicPr>
          <p:cNvPr id="5" name="Picture 4">
            <a:extLst>
              <a:ext uri="{FF2B5EF4-FFF2-40B4-BE49-F238E27FC236}">
                <a16:creationId xmlns:a16="http://schemas.microsoft.com/office/drawing/2014/main" id="{EBEF1573-7F80-3C6B-9B72-AEAA89D6C6CF}"/>
              </a:ext>
            </a:extLst>
          </p:cNvPr>
          <p:cNvPicPr>
            <a:picLocks noChangeAspect="1"/>
          </p:cNvPicPr>
          <p:nvPr/>
        </p:nvPicPr>
        <p:blipFill>
          <a:blip r:embed="rId2"/>
          <a:stretch>
            <a:fillRect/>
          </a:stretch>
        </p:blipFill>
        <p:spPr>
          <a:xfrm>
            <a:off x="144896" y="4049976"/>
            <a:ext cx="2375913" cy="1613493"/>
          </a:xfrm>
          <a:prstGeom prst="rect">
            <a:avLst/>
          </a:prstGeom>
        </p:spPr>
      </p:pic>
      <p:pic>
        <p:nvPicPr>
          <p:cNvPr id="7" name="Picture 6">
            <a:extLst>
              <a:ext uri="{FF2B5EF4-FFF2-40B4-BE49-F238E27FC236}">
                <a16:creationId xmlns:a16="http://schemas.microsoft.com/office/drawing/2014/main" id="{A1AD6D3E-E577-27B9-6D05-64523EB72318}"/>
              </a:ext>
            </a:extLst>
          </p:cNvPr>
          <p:cNvPicPr>
            <a:picLocks noChangeAspect="1"/>
          </p:cNvPicPr>
          <p:nvPr/>
        </p:nvPicPr>
        <p:blipFill>
          <a:blip r:embed="rId3"/>
          <a:stretch>
            <a:fillRect/>
          </a:stretch>
        </p:blipFill>
        <p:spPr>
          <a:xfrm>
            <a:off x="2791033" y="3993192"/>
            <a:ext cx="2305730" cy="1747546"/>
          </a:xfrm>
          <a:prstGeom prst="rect">
            <a:avLst/>
          </a:prstGeom>
        </p:spPr>
      </p:pic>
      <p:pic>
        <p:nvPicPr>
          <p:cNvPr id="9" name="Picture 8">
            <a:extLst>
              <a:ext uri="{FF2B5EF4-FFF2-40B4-BE49-F238E27FC236}">
                <a16:creationId xmlns:a16="http://schemas.microsoft.com/office/drawing/2014/main" id="{4EAC31E1-1B7B-4456-80E1-D40890706AC5}"/>
              </a:ext>
            </a:extLst>
          </p:cNvPr>
          <p:cNvPicPr>
            <a:picLocks noChangeAspect="1"/>
          </p:cNvPicPr>
          <p:nvPr/>
        </p:nvPicPr>
        <p:blipFill>
          <a:blip r:embed="rId4"/>
          <a:stretch>
            <a:fillRect/>
          </a:stretch>
        </p:blipFill>
        <p:spPr>
          <a:xfrm>
            <a:off x="5637211" y="3861626"/>
            <a:ext cx="2916056" cy="2049276"/>
          </a:xfrm>
          <a:prstGeom prst="rect">
            <a:avLst/>
          </a:prstGeom>
        </p:spPr>
      </p:pic>
      <p:pic>
        <p:nvPicPr>
          <p:cNvPr id="11" name="Picture 10">
            <a:extLst>
              <a:ext uri="{FF2B5EF4-FFF2-40B4-BE49-F238E27FC236}">
                <a16:creationId xmlns:a16="http://schemas.microsoft.com/office/drawing/2014/main" id="{30C9F988-062C-21ED-419D-5CE447EFCB2D}"/>
              </a:ext>
            </a:extLst>
          </p:cNvPr>
          <p:cNvPicPr>
            <a:picLocks noChangeAspect="1"/>
          </p:cNvPicPr>
          <p:nvPr/>
        </p:nvPicPr>
        <p:blipFill>
          <a:blip r:embed="rId5"/>
          <a:stretch>
            <a:fillRect/>
          </a:stretch>
        </p:blipFill>
        <p:spPr>
          <a:xfrm>
            <a:off x="428348" y="2029118"/>
            <a:ext cx="2189281" cy="1760851"/>
          </a:xfrm>
          <a:prstGeom prst="rect">
            <a:avLst/>
          </a:prstGeom>
        </p:spPr>
      </p:pic>
      <p:pic>
        <p:nvPicPr>
          <p:cNvPr id="13" name="Picture 12">
            <a:extLst>
              <a:ext uri="{FF2B5EF4-FFF2-40B4-BE49-F238E27FC236}">
                <a16:creationId xmlns:a16="http://schemas.microsoft.com/office/drawing/2014/main" id="{811E2E6C-6AC7-3DD0-1F56-8475DC22361C}"/>
              </a:ext>
            </a:extLst>
          </p:cNvPr>
          <p:cNvPicPr>
            <a:picLocks noChangeAspect="1"/>
          </p:cNvPicPr>
          <p:nvPr/>
        </p:nvPicPr>
        <p:blipFill>
          <a:blip r:embed="rId6"/>
          <a:stretch>
            <a:fillRect/>
          </a:stretch>
        </p:blipFill>
        <p:spPr>
          <a:xfrm>
            <a:off x="2957563" y="1811553"/>
            <a:ext cx="2393223" cy="1920144"/>
          </a:xfrm>
          <a:prstGeom prst="rect">
            <a:avLst/>
          </a:prstGeom>
        </p:spPr>
      </p:pic>
      <p:pic>
        <p:nvPicPr>
          <p:cNvPr id="15" name="Picture 14">
            <a:extLst>
              <a:ext uri="{FF2B5EF4-FFF2-40B4-BE49-F238E27FC236}">
                <a16:creationId xmlns:a16="http://schemas.microsoft.com/office/drawing/2014/main" id="{E0A1570E-7921-72DE-FC4E-6B3EE1331E58}"/>
              </a:ext>
            </a:extLst>
          </p:cNvPr>
          <p:cNvPicPr>
            <a:picLocks noChangeAspect="1"/>
          </p:cNvPicPr>
          <p:nvPr/>
        </p:nvPicPr>
        <p:blipFill>
          <a:blip r:embed="rId7"/>
          <a:stretch>
            <a:fillRect/>
          </a:stretch>
        </p:blipFill>
        <p:spPr>
          <a:xfrm>
            <a:off x="5690720" y="1811553"/>
            <a:ext cx="2907693" cy="2004332"/>
          </a:xfrm>
          <a:prstGeom prst="rect">
            <a:avLst/>
          </a:prstGeom>
        </p:spPr>
      </p:pic>
      <p:pic>
        <p:nvPicPr>
          <p:cNvPr id="17" name="Picture 16">
            <a:extLst>
              <a:ext uri="{FF2B5EF4-FFF2-40B4-BE49-F238E27FC236}">
                <a16:creationId xmlns:a16="http://schemas.microsoft.com/office/drawing/2014/main" id="{FA8D64A8-3304-7BBF-7DEA-F915DE3AE05A}"/>
              </a:ext>
            </a:extLst>
          </p:cNvPr>
          <p:cNvPicPr>
            <a:picLocks noChangeAspect="1"/>
          </p:cNvPicPr>
          <p:nvPr/>
        </p:nvPicPr>
        <p:blipFill>
          <a:blip r:embed="rId8"/>
          <a:stretch>
            <a:fillRect/>
          </a:stretch>
        </p:blipFill>
        <p:spPr>
          <a:xfrm>
            <a:off x="8753684" y="1837468"/>
            <a:ext cx="2923236" cy="1952501"/>
          </a:xfrm>
          <a:prstGeom prst="rect">
            <a:avLst/>
          </a:prstGeom>
        </p:spPr>
      </p:pic>
      <p:sp>
        <p:nvSpPr>
          <p:cNvPr id="4" name="TextBox 3">
            <a:extLst>
              <a:ext uri="{FF2B5EF4-FFF2-40B4-BE49-F238E27FC236}">
                <a16:creationId xmlns:a16="http://schemas.microsoft.com/office/drawing/2014/main" id="{75F9EAEA-E36D-30BA-D861-909D586C83DB}"/>
              </a:ext>
            </a:extLst>
          </p:cNvPr>
          <p:cNvSpPr txBox="1"/>
          <p:nvPr/>
        </p:nvSpPr>
        <p:spPr>
          <a:xfrm>
            <a:off x="9254218" y="5510894"/>
            <a:ext cx="2126796" cy="369332"/>
          </a:xfrm>
          <a:prstGeom prst="rect">
            <a:avLst/>
          </a:prstGeom>
          <a:noFill/>
        </p:spPr>
        <p:txBody>
          <a:bodyPr wrap="square" rtlCol="0">
            <a:spAutoFit/>
          </a:bodyPr>
          <a:lstStyle/>
          <a:p>
            <a:r>
              <a:rPr lang="en-US" dirty="0"/>
              <a:t>Rhoades et al., 2019</a:t>
            </a:r>
          </a:p>
        </p:txBody>
      </p:sp>
    </p:spTree>
    <p:extLst>
      <p:ext uri="{BB962C8B-B14F-4D97-AF65-F5344CB8AC3E}">
        <p14:creationId xmlns:p14="http://schemas.microsoft.com/office/powerpoint/2010/main" val="22331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848C-2AB6-864C-4B03-7C3C175F6C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F0F8B0-97E0-44A5-F214-40CFA1156FA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16DEC1-EEBC-866F-076A-9F0550410478}"/>
              </a:ext>
            </a:extLst>
          </p:cNvPr>
          <p:cNvPicPr>
            <a:picLocks noChangeAspect="1"/>
          </p:cNvPicPr>
          <p:nvPr/>
        </p:nvPicPr>
        <p:blipFill>
          <a:blip r:embed="rId2"/>
          <a:stretch>
            <a:fillRect/>
          </a:stretch>
        </p:blipFill>
        <p:spPr>
          <a:xfrm>
            <a:off x="2126795" y="286603"/>
            <a:ext cx="7495567" cy="5617407"/>
          </a:xfrm>
          <a:prstGeom prst="rect">
            <a:avLst/>
          </a:prstGeom>
        </p:spPr>
      </p:pic>
    </p:spTree>
    <p:extLst>
      <p:ext uri="{BB962C8B-B14F-4D97-AF65-F5344CB8AC3E}">
        <p14:creationId xmlns:p14="http://schemas.microsoft.com/office/powerpoint/2010/main" val="22636564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B064-8790-E810-C486-CC739BB7BEE2}"/>
              </a:ext>
            </a:extLst>
          </p:cNvPr>
          <p:cNvSpPr>
            <a:spLocks noGrp="1"/>
          </p:cNvSpPr>
          <p:nvPr>
            <p:ph type="title"/>
          </p:nvPr>
        </p:nvSpPr>
        <p:spPr>
          <a:xfrm>
            <a:off x="1036048" y="144954"/>
            <a:ext cx="10058400" cy="1450757"/>
          </a:xfrm>
        </p:spPr>
        <p:txBody>
          <a:bodyPr/>
          <a:lstStyle/>
          <a:p>
            <a:r>
              <a:rPr lang="en-AU" dirty="0"/>
              <a:t>Direction-selectivity is due to asymmetric inhibition from starburst amacrine cells</a:t>
            </a:r>
            <a:endParaRPr lang="en-US" dirty="0"/>
          </a:p>
        </p:txBody>
      </p:sp>
      <p:sp>
        <p:nvSpPr>
          <p:cNvPr id="3" name="Content Placeholder 2">
            <a:extLst>
              <a:ext uri="{FF2B5EF4-FFF2-40B4-BE49-F238E27FC236}">
                <a16:creationId xmlns:a16="http://schemas.microsoft.com/office/drawing/2014/main" id="{A4BD0437-255C-9D65-0524-15CB0D6BCCC3}"/>
              </a:ext>
            </a:extLst>
          </p:cNvPr>
          <p:cNvSpPr>
            <a:spLocks noGrp="1"/>
          </p:cNvSpPr>
          <p:nvPr>
            <p:ph idx="1"/>
          </p:nvPr>
        </p:nvSpPr>
        <p:spPr>
          <a:xfrm>
            <a:off x="1302204" y="6037489"/>
            <a:ext cx="3264897" cy="276543"/>
          </a:xfrm>
        </p:spPr>
        <p:txBody>
          <a:bodyPr>
            <a:normAutofit fontScale="77500" lnSpcReduction="20000"/>
          </a:bodyPr>
          <a:lstStyle/>
          <a:p>
            <a:r>
              <a:rPr lang="en-AU" dirty="0"/>
              <a:t>Fried, Munch &amp; </a:t>
            </a:r>
            <a:r>
              <a:rPr lang="en-AU" dirty="0" err="1"/>
              <a:t>Werblin</a:t>
            </a:r>
            <a:r>
              <a:rPr lang="en-AU" dirty="0"/>
              <a:t>, 2002</a:t>
            </a:r>
            <a:endParaRPr lang="en-US" dirty="0"/>
          </a:p>
        </p:txBody>
      </p:sp>
      <p:pic>
        <p:nvPicPr>
          <p:cNvPr id="4" name="Picture 3">
            <a:extLst>
              <a:ext uri="{FF2B5EF4-FFF2-40B4-BE49-F238E27FC236}">
                <a16:creationId xmlns:a16="http://schemas.microsoft.com/office/drawing/2014/main" id="{E0984FAC-30EE-3E23-C2A2-FCC9374C6257}"/>
              </a:ext>
            </a:extLst>
          </p:cNvPr>
          <p:cNvPicPr>
            <a:picLocks noChangeAspect="1"/>
          </p:cNvPicPr>
          <p:nvPr/>
        </p:nvPicPr>
        <p:blipFill>
          <a:blip r:embed="rId2"/>
          <a:stretch>
            <a:fillRect/>
          </a:stretch>
        </p:blipFill>
        <p:spPr>
          <a:xfrm>
            <a:off x="1380032" y="1595711"/>
            <a:ext cx="4791914" cy="4376448"/>
          </a:xfrm>
          <a:prstGeom prst="rect">
            <a:avLst/>
          </a:prstGeom>
        </p:spPr>
      </p:pic>
    </p:spTree>
    <p:extLst>
      <p:ext uri="{BB962C8B-B14F-4D97-AF65-F5344CB8AC3E}">
        <p14:creationId xmlns:p14="http://schemas.microsoft.com/office/powerpoint/2010/main" val="35541806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32873-1364-8EFA-A0AE-D935EDC89439}"/>
              </a:ext>
            </a:extLst>
          </p:cNvPr>
          <p:cNvSpPr>
            <a:spLocks noGrp="1"/>
          </p:cNvSpPr>
          <p:nvPr>
            <p:ph type="title"/>
          </p:nvPr>
        </p:nvSpPr>
        <p:spPr>
          <a:xfrm>
            <a:off x="415562" y="302932"/>
            <a:ext cx="10058400" cy="1450757"/>
          </a:xfrm>
        </p:spPr>
        <p:txBody>
          <a:bodyPr/>
          <a:lstStyle/>
          <a:p>
            <a:r>
              <a:rPr lang="en-US" dirty="0"/>
              <a:t>S-OFF cones instead project onto OFF midget cells </a:t>
            </a:r>
            <a:r>
              <a:rPr lang="en-US" b="1" dirty="0"/>
              <a:t>(TO REMOVE)</a:t>
            </a:r>
          </a:p>
        </p:txBody>
      </p:sp>
      <p:sp>
        <p:nvSpPr>
          <p:cNvPr id="3" name="Content Placeholder 2">
            <a:extLst>
              <a:ext uri="{FF2B5EF4-FFF2-40B4-BE49-F238E27FC236}">
                <a16:creationId xmlns:a16="http://schemas.microsoft.com/office/drawing/2014/main" id="{5FDBC3C2-76CC-F491-656D-F0C6E6AC1868}"/>
              </a:ext>
            </a:extLst>
          </p:cNvPr>
          <p:cNvSpPr>
            <a:spLocks noGrp="1"/>
          </p:cNvSpPr>
          <p:nvPr>
            <p:ph idx="1"/>
          </p:nvPr>
        </p:nvSpPr>
        <p:spPr>
          <a:xfrm>
            <a:off x="7788728" y="5470070"/>
            <a:ext cx="3366951" cy="399023"/>
          </a:xfrm>
        </p:spPr>
        <p:txBody>
          <a:bodyPr/>
          <a:lstStyle/>
          <a:p>
            <a:r>
              <a:rPr lang="en-US" dirty="0"/>
              <a:t>Field et al., 2010</a:t>
            </a:r>
          </a:p>
        </p:txBody>
      </p:sp>
      <p:pic>
        <p:nvPicPr>
          <p:cNvPr id="5" name="Picture 4">
            <a:extLst>
              <a:ext uri="{FF2B5EF4-FFF2-40B4-BE49-F238E27FC236}">
                <a16:creationId xmlns:a16="http://schemas.microsoft.com/office/drawing/2014/main" id="{8977C493-C1F4-6BAE-5F3D-E5E98BD03A78}"/>
              </a:ext>
            </a:extLst>
          </p:cNvPr>
          <p:cNvPicPr>
            <a:picLocks noChangeAspect="1"/>
          </p:cNvPicPr>
          <p:nvPr/>
        </p:nvPicPr>
        <p:blipFill>
          <a:blip r:embed="rId2"/>
          <a:stretch>
            <a:fillRect/>
          </a:stretch>
        </p:blipFill>
        <p:spPr>
          <a:xfrm>
            <a:off x="359229" y="1845734"/>
            <a:ext cx="7218274" cy="4489752"/>
          </a:xfrm>
          <a:prstGeom prst="rect">
            <a:avLst/>
          </a:prstGeom>
        </p:spPr>
      </p:pic>
      <p:pic>
        <p:nvPicPr>
          <p:cNvPr id="7" name="Picture 6">
            <a:extLst>
              <a:ext uri="{FF2B5EF4-FFF2-40B4-BE49-F238E27FC236}">
                <a16:creationId xmlns:a16="http://schemas.microsoft.com/office/drawing/2014/main" id="{4A8D2296-7990-78F1-13B8-03B562515850}"/>
              </a:ext>
            </a:extLst>
          </p:cNvPr>
          <p:cNvPicPr>
            <a:picLocks noChangeAspect="1"/>
          </p:cNvPicPr>
          <p:nvPr/>
        </p:nvPicPr>
        <p:blipFill>
          <a:blip r:embed="rId3"/>
          <a:stretch>
            <a:fillRect/>
          </a:stretch>
        </p:blipFill>
        <p:spPr>
          <a:xfrm>
            <a:off x="8188496" y="1845735"/>
            <a:ext cx="2841533" cy="3293684"/>
          </a:xfrm>
          <a:prstGeom prst="rect">
            <a:avLst/>
          </a:prstGeom>
        </p:spPr>
      </p:pic>
    </p:spTree>
    <p:extLst>
      <p:ext uri="{BB962C8B-B14F-4D97-AF65-F5344CB8AC3E}">
        <p14:creationId xmlns:p14="http://schemas.microsoft.com/office/powerpoint/2010/main" val="3188418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2AC5-CA5C-472C-1CD5-EAB170F7A9BE}"/>
              </a:ext>
            </a:extLst>
          </p:cNvPr>
          <p:cNvSpPr>
            <a:spLocks noGrp="1"/>
          </p:cNvSpPr>
          <p:nvPr>
            <p:ph type="title"/>
          </p:nvPr>
        </p:nvSpPr>
        <p:spPr/>
        <p:txBody>
          <a:bodyPr/>
          <a:lstStyle/>
          <a:p>
            <a:r>
              <a:rPr lang="en-US" dirty="0"/>
              <a:t>Explain what </a:t>
            </a:r>
          </a:p>
        </p:txBody>
      </p:sp>
      <p:sp>
        <p:nvSpPr>
          <p:cNvPr id="3" name="Content Placeholder 2">
            <a:extLst>
              <a:ext uri="{FF2B5EF4-FFF2-40B4-BE49-F238E27FC236}">
                <a16:creationId xmlns:a16="http://schemas.microsoft.com/office/drawing/2014/main" id="{9F0D05E9-28EA-0539-3AED-BD35BF0E0506}"/>
              </a:ext>
            </a:extLst>
          </p:cNvPr>
          <p:cNvSpPr>
            <a:spLocks noGrp="1"/>
          </p:cNvSpPr>
          <p:nvPr>
            <p:ph idx="1"/>
          </p:nvPr>
        </p:nvSpPr>
        <p:spPr>
          <a:xfrm>
            <a:off x="1097280" y="1845733"/>
            <a:ext cx="10058400" cy="4525249"/>
          </a:xfrm>
        </p:spPr>
        <p:txBody>
          <a:bodyPr/>
          <a:lstStyle/>
          <a:p>
            <a:r>
              <a:rPr lang="en-US" dirty="0"/>
              <a:t>Explain what we understand from these models</a:t>
            </a:r>
          </a:p>
          <a:p>
            <a:r>
              <a:rPr lang="en-US" dirty="0"/>
              <a:t>What do we learn if we get DSGCs?</a:t>
            </a:r>
          </a:p>
          <a:p>
            <a:r>
              <a:rPr lang="en-US" dirty="0"/>
              <a:t>I can answer how questions. How does this emerge? </a:t>
            </a:r>
          </a:p>
          <a:p>
            <a:endParaRPr lang="en-US" dirty="0"/>
          </a:p>
          <a:p>
            <a:r>
              <a:rPr lang="en-US" dirty="0"/>
              <a:t>Part 2:</a:t>
            </a:r>
          </a:p>
          <a:p>
            <a:r>
              <a:rPr lang="en-US" dirty="0"/>
              <a:t>We don’t know what the predictions are from this theory, from these inputs. </a:t>
            </a:r>
          </a:p>
          <a:p>
            <a:endParaRPr lang="en-US" dirty="0"/>
          </a:p>
          <a:p>
            <a:r>
              <a:rPr lang="en-US" dirty="0"/>
              <a:t>Ps: Fitting these models is not trivial </a:t>
            </a:r>
          </a:p>
          <a:p>
            <a:r>
              <a:rPr lang="en-US" dirty="0" err="1"/>
              <a:t>Parrt</a:t>
            </a:r>
            <a:r>
              <a:rPr lang="en-US" dirty="0"/>
              <a:t> 3: The straightest line from cell types to EC is </a:t>
            </a:r>
            <a:r>
              <a:rPr lang="en-US" dirty="0" err="1"/>
              <a:t>Nayoung’s</a:t>
            </a:r>
            <a:r>
              <a:rPr lang="en-US" dirty="0"/>
              <a:t> second paper. </a:t>
            </a:r>
          </a:p>
          <a:p>
            <a:r>
              <a:rPr lang="en-US" b="1" dirty="0"/>
              <a:t>SHOW MOVIE!!!</a:t>
            </a:r>
          </a:p>
        </p:txBody>
      </p:sp>
    </p:spTree>
    <p:extLst>
      <p:ext uri="{BB962C8B-B14F-4D97-AF65-F5344CB8AC3E}">
        <p14:creationId xmlns:p14="http://schemas.microsoft.com/office/powerpoint/2010/main" val="1589649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20A9F-38EE-5757-70EE-F07BE4C512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574418-993C-55E1-2125-253765C130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5B29C7B-535F-9575-C0FB-CFA784E72BFC}"/>
              </a:ext>
            </a:extLst>
          </p:cNvPr>
          <p:cNvPicPr>
            <a:picLocks noChangeAspect="1"/>
          </p:cNvPicPr>
          <p:nvPr/>
        </p:nvPicPr>
        <p:blipFill>
          <a:blip r:embed="rId2"/>
          <a:stretch>
            <a:fillRect/>
          </a:stretch>
        </p:blipFill>
        <p:spPr>
          <a:xfrm>
            <a:off x="2725250" y="0"/>
            <a:ext cx="6741499" cy="6858000"/>
          </a:xfrm>
          <a:prstGeom prst="rect">
            <a:avLst/>
          </a:prstGeom>
        </p:spPr>
      </p:pic>
    </p:spTree>
    <p:extLst>
      <p:ext uri="{BB962C8B-B14F-4D97-AF65-F5344CB8AC3E}">
        <p14:creationId xmlns:p14="http://schemas.microsoft.com/office/powerpoint/2010/main" val="3011729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C3D13-FDA6-40C9-D60C-6092491D4489}"/>
              </a:ext>
            </a:extLst>
          </p:cNvPr>
          <p:cNvSpPr>
            <a:spLocks noGrp="1"/>
          </p:cNvSpPr>
          <p:nvPr>
            <p:ph type="title"/>
          </p:nvPr>
        </p:nvSpPr>
        <p:spPr/>
        <p:txBody>
          <a:bodyPr/>
          <a:lstStyle/>
          <a:p>
            <a:r>
              <a:rPr lang="en-US" dirty="0"/>
              <a:t>Properties of 3 major cell types</a:t>
            </a:r>
          </a:p>
        </p:txBody>
      </p:sp>
      <p:pic>
        <p:nvPicPr>
          <p:cNvPr id="17" name="Picture 16">
            <a:extLst>
              <a:ext uri="{FF2B5EF4-FFF2-40B4-BE49-F238E27FC236}">
                <a16:creationId xmlns:a16="http://schemas.microsoft.com/office/drawing/2014/main" id="{DCFEB8B0-034F-6F53-D097-75109F90C94A}"/>
              </a:ext>
            </a:extLst>
          </p:cNvPr>
          <p:cNvPicPr>
            <a:picLocks noChangeAspect="1"/>
          </p:cNvPicPr>
          <p:nvPr/>
        </p:nvPicPr>
        <p:blipFill>
          <a:blip r:embed="rId2"/>
          <a:stretch>
            <a:fillRect/>
          </a:stretch>
        </p:blipFill>
        <p:spPr>
          <a:xfrm>
            <a:off x="1227869" y="1845734"/>
            <a:ext cx="2969319" cy="4366645"/>
          </a:xfrm>
          <a:prstGeom prst="rect">
            <a:avLst/>
          </a:prstGeom>
        </p:spPr>
      </p:pic>
      <p:pic>
        <p:nvPicPr>
          <p:cNvPr id="19" name="Picture 18">
            <a:extLst>
              <a:ext uri="{FF2B5EF4-FFF2-40B4-BE49-F238E27FC236}">
                <a16:creationId xmlns:a16="http://schemas.microsoft.com/office/drawing/2014/main" id="{43CB1D20-7B4F-8D85-5F00-4379C5AC7924}"/>
              </a:ext>
            </a:extLst>
          </p:cNvPr>
          <p:cNvPicPr>
            <a:picLocks noChangeAspect="1"/>
          </p:cNvPicPr>
          <p:nvPr/>
        </p:nvPicPr>
        <p:blipFill>
          <a:blip r:embed="rId3"/>
          <a:stretch>
            <a:fillRect/>
          </a:stretch>
        </p:blipFill>
        <p:spPr>
          <a:xfrm>
            <a:off x="4909126" y="1895307"/>
            <a:ext cx="3412838" cy="4433632"/>
          </a:xfrm>
          <a:prstGeom prst="rect">
            <a:avLst/>
          </a:prstGeom>
        </p:spPr>
      </p:pic>
      <p:pic>
        <p:nvPicPr>
          <p:cNvPr id="21" name="Content Placeholder 20">
            <a:extLst>
              <a:ext uri="{FF2B5EF4-FFF2-40B4-BE49-F238E27FC236}">
                <a16:creationId xmlns:a16="http://schemas.microsoft.com/office/drawing/2014/main" id="{866074B1-1CFA-8FA3-6E5B-4DA923C922D3}"/>
              </a:ext>
            </a:extLst>
          </p:cNvPr>
          <p:cNvPicPr>
            <a:picLocks noGrp="1" noChangeAspect="1"/>
          </p:cNvPicPr>
          <p:nvPr>
            <p:ph idx="1"/>
          </p:nvPr>
        </p:nvPicPr>
        <p:blipFill>
          <a:blip r:embed="rId4"/>
          <a:stretch>
            <a:fillRect/>
          </a:stretch>
        </p:blipFill>
        <p:spPr>
          <a:xfrm>
            <a:off x="7909470" y="1895307"/>
            <a:ext cx="2738597" cy="1450758"/>
          </a:xfrm>
        </p:spPr>
      </p:pic>
    </p:spTree>
    <p:extLst>
      <p:ext uri="{BB962C8B-B14F-4D97-AF65-F5344CB8AC3E}">
        <p14:creationId xmlns:p14="http://schemas.microsoft.com/office/powerpoint/2010/main" val="4991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477F1-1205-4140-788F-CCE07DE063E2}"/>
              </a:ext>
            </a:extLst>
          </p:cNvPr>
          <p:cNvSpPr>
            <a:spLocks noGrp="1"/>
          </p:cNvSpPr>
          <p:nvPr>
            <p:ph type="title"/>
          </p:nvPr>
        </p:nvSpPr>
        <p:spPr/>
        <p:txBody>
          <a:bodyPr/>
          <a:lstStyle/>
          <a:p>
            <a:r>
              <a:rPr lang="fr-CA" dirty="0"/>
              <a:t>Direction-</a:t>
            </a:r>
            <a:r>
              <a:rPr lang="fr-CA" dirty="0" err="1"/>
              <a:t>selective</a:t>
            </a:r>
            <a:r>
              <a:rPr lang="fr-CA" dirty="0"/>
              <a:t> ganglion </a:t>
            </a:r>
            <a:r>
              <a:rPr lang="fr-CA" dirty="0" err="1"/>
              <a:t>cells</a:t>
            </a:r>
            <a:endParaRPr lang="en-US" dirty="0"/>
          </a:p>
        </p:txBody>
      </p:sp>
      <p:sp>
        <p:nvSpPr>
          <p:cNvPr id="3" name="Content Placeholder 2">
            <a:extLst>
              <a:ext uri="{FF2B5EF4-FFF2-40B4-BE49-F238E27FC236}">
                <a16:creationId xmlns:a16="http://schemas.microsoft.com/office/drawing/2014/main" id="{E641C284-E33F-59CE-82D2-D36F9A2F8457}"/>
              </a:ext>
            </a:extLst>
          </p:cNvPr>
          <p:cNvSpPr>
            <a:spLocks noGrp="1"/>
          </p:cNvSpPr>
          <p:nvPr>
            <p:ph idx="1"/>
          </p:nvPr>
        </p:nvSpPr>
        <p:spPr>
          <a:xfrm>
            <a:off x="8927648" y="5819005"/>
            <a:ext cx="2672986" cy="378612"/>
          </a:xfrm>
        </p:spPr>
        <p:txBody>
          <a:bodyPr/>
          <a:lstStyle/>
          <a:p>
            <a:r>
              <a:rPr lang="en-US" dirty="0" err="1"/>
              <a:t>Elstrott</a:t>
            </a:r>
            <a:r>
              <a:rPr lang="en-US" dirty="0"/>
              <a:t> et al., 2008</a:t>
            </a:r>
          </a:p>
        </p:txBody>
      </p:sp>
      <p:pic>
        <p:nvPicPr>
          <p:cNvPr id="6" name="Picture 5">
            <a:extLst>
              <a:ext uri="{FF2B5EF4-FFF2-40B4-BE49-F238E27FC236}">
                <a16:creationId xmlns:a16="http://schemas.microsoft.com/office/drawing/2014/main" id="{AA5F72FA-A373-7773-DBD3-22AB95D809DB}"/>
              </a:ext>
            </a:extLst>
          </p:cNvPr>
          <p:cNvPicPr>
            <a:picLocks noChangeAspect="1"/>
          </p:cNvPicPr>
          <p:nvPr/>
        </p:nvPicPr>
        <p:blipFill>
          <a:blip r:embed="rId3"/>
          <a:stretch>
            <a:fillRect/>
          </a:stretch>
        </p:blipFill>
        <p:spPr>
          <a:xfrm>
            <a:off x="1159354" y="1881868"/>
            <a:ext cx="4603351" cy="3608614"/>
          </a:xfrm>
          <a:prstGeom prst="rect">
            <a:avLst/>
          </a:prstGeom>
        </p:spPr>
      </p:pic>
      <p:pic>
        <p:nvPicPr>
          <p:cNvPr id="8" name="Picture 7">
            <a:extLst>
              <a:ext uri="{FF2B5EF4-FFF2-40B4-BE49-F238E27FC236}">
                <a16:creationId xmlns:a16="http://schemas.microsoft.com/office/drawing/2014/main" id="{32DDE54E-C732-D390-30C7-1021DD9F8D27}"/>
              </a:ext>
            </a:extLst>
          </p:cNvPr>
          <p:cNvPicPr>
            <a:picLocks noChangeAspect="1"/>
          </p:cNvPicPr>
          <p:nvPr/>
        </p:nvPicPr>
        <p:blipFill>
          <a:blip r:embed="rId4"/>
          <a:stretch>
            <a:fillRect/>
          </a:stretch>
        </p:blipFill>
        <p:spPr>
          <a:xfrm>
            <a:off x="6249682" y="2126954"/>
            <a:ext cx="3445408" cy="3178891"/>
          </a:xfrm>
          <a:prstGeom prst="rect">
            <a:avLst/>
          </a:prstGeom>
        </p:spPr>
      </p:pic>
    </p:spTree>
    <p:extLst>
      <p:ext uri="{BB962C8B-B14F-4D97-AF65-F5344CB8AC3E}">
        <p14:creationId xmlns:p14="http://schemas.microsoft.com/office/powerpoint/2010/main" val="145881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4059-3716-AF0D-AFA3-BB1C9A742915}"/>
              </a:ext>
            </a:extLst>
          </p:cNvPr>
          <p:cNvSpPr>
            <a:spLocks noGrp="1"/>
          </p:cNvSpPr>
          <p:nvPr>
            <p:ph type="title"/>
          </p:nvPr>
        </p:nvSpPr>
        <p:spPr/>
        <p:txBody>
          <a:bodyPr/>
          <a:lstStyle/>
          <a:p>
            <a:r>
              <a:rPr lang="en-US" dirty="0"/>
              <a:t>Efficient coding hypothesis</a:t>
            </a:r>
          </a:p>
        </p:txBody>
      </p:sp>
      <p:sp>
        <p:nvSpPr>
          <p:cNvPr id="3" name="Content Placeholder 2">
            <a:extLst>
              <a:ext uri="{FF2B5EF4-FFF2-40B4-BE49-F238E27FC236}">
                <a16:creationId xmlns:a16="http://schemas.microsoft.com/office/drawing/2014/main" id="{F7761911-BCFF-7229-4D63-157B7D95B7CD}"/>
              </a:ext>
            </a:extLst>
          </p:cNvPr>
          <p:cNvSpPr>
            <a:spLocks noGrp="1"/>
          </p:cNvSpPr>
          <p:nvPr>
            <p:ph idx="1"/>
          </p:nvPr>
        </p:nvSpPr>
        <p:spPr>
          <a:xfrm>
            <a:off x="1750525" y="2263746"/>
            <a:ext cx="11747046" cy="2856895"/>
          </a:xfrm>
        </p:spPr>
        <p:txBody>
          <a:bodyPr>
            <a:normAutofit/>
          </a:bodyPr>
          <a:lstStyle/>
          <a:p>
            <a:r>
              <a:rPr lang="en-US" b="1" u="sng" dirty="0"/>
              <a:t>Sensory systems try to maximize information within biological constraints </a:t>
            </a:r>
          </a:p>
          <a:p>
            <a:r>
              <a:rPr lang="en-US" dirty="0"/>
              <a:t>(e.g. energy, number of cells, </a:t>
            </a:r>
            <a:r>
              <a:rPr lang="en-US" dirty="0" err="1"/>
              <a:t>etc</a:t>
            </a:r>
            <a:r>
              <a:rPr lang="en-US" dirty="0"/>
              <a:t>)</a:t>
            </a:r>
          </a:p>
          <a:p>
            <a:endParaRPr lang="en-US" dirty="0"/>
          </a:p>
        </p:txBody>
      </p:sp>
      <p:sp>
        <p:nvSpPr>
          <p:cNvPr id="12" name="TextBox 11">
            <a:extLst>
              <a:ext uri="{FF2B5EF4-FFF2-40B4-BE49-F238E27FC236}">
                <a16:creationId xmlns:a16="http://schemas.microsoft.com/office/drawing/2014/main" id="{1E16ED5A-135B-837B-DC2B-A9ABEDB34E06}"/>
              </a:ext>
            </a:extLst>
          </p:cNvPr>
          <p:cNvSpPr txBox="1"/>
          <p:nvPr/>
        </p:nvSpPr>
        <p:spPr>
          <a:xfrm>
            <a:off x="2785317" y="3801513"/>
            <a:ext cx="7301657" cy="369332"/>
          </a:xfrm>
          <a:prstGeom prst="rect">
            <a:avLst/>
          </a:prstGeom>
          <a:noFill/>
        </p:spPr>
        <p:txBody>
          <a:bodyPr wrap="square" rtlCol="0">
            <a:spAutoFit/>
          </a:bodyPr>
          <a:lstStyle/>
          <a:p>
            <a:r>
              <a:rPr lang="en-US" b="1" dirty="0"/>
              <a:t>Solution: Mosaics of center-Surround receptive fields</a:t>
            </a:r>
          </a:p>
        </p:txBody>
      </p:sp>
      <p:pic>
        <p:nvPicPr>
          <p:cNvPr id="14" name="Picture 13">
            <a:extLst>
              <a:ext uri="{FF2B5EF4-FFF2-40B4-BE49-F238E27FC236}">
                <a16:creationId xmlns:a16="http://schemas.microsoft.com/office/drawing/2014/main" id="{CAB78BA8-D103-89E3-830B-EDA9622B3F3B}"/>
              </a:ext>
            </a:extLst>
          </p:cNvPr>
          <p:cNvPicPr>
            <a:picLocks noChangeAspect="1"/>
          </p:cNvPicPr>
          <p:nvPr/>
        </p:nvPicPr>
        <p:blipFill>
          <a:blip r:embed="rId3"/>
          <a:stretch>
            <a:fillRect/>
          </a:stretch>
        </p:blipFill>
        <p:spPr>
          <a:xfrm>
            <a:off x="2574328" y="4415451"/>
            <a:ext cx="2356902" cy="1410380"/>
          </a:xfrm>
          <a:prstGeom prst="rect">
            <a:avLst/>
          </a:prstGeom>
        </p:spPr>
      </p:pic>
      <p:pic>
        <p:nvPicPr>
          <p:cNvPr id="9" name="Picture 8">
            <a:extLst>
              <a:ext uri="{FF2B5EF4-FFF2-40B4-BE49-F238E27FC236}">
                <a16:creationId xmlns:a16="http://schemas.microsoft.com/office/drawing/2014/main" id="{28CA43E7-932B-A861-DA63-0F2FEF216154}"/>
              </a:ext>
            </a:extLst>
          </p:cNvPr>
          <p:cNvPicPr>
            <a:picLocks noChangeAspect="1"/>
          </p:cNvPicPr>
          <p:nvPr/>
        </p:nvPicPr>
        <p:blipFill>
          <a:blip r:embed="rId4"/>
          <a:stretch>
            <a:fillRect/>
          </a:stretch>
        </p:blipFill>
        <p:spPr>
          <a:xfrm>
            <a:off x="5323114" y="4348174"/>
            <a:ext cx="3174546" cy="1637557"/>
          </a:xfrm>
          <a:prstGeom prst="rect">
            <a:avLst/>
          </a:prstGeom>
        </p:spPr>
      </p:pic>
    </p:spTree>
    <p:extLst>
      <p:ext uri="{BB962C8B-B14F-4D97-AF65-F5344CB8AC3E}">
        <p14:creationId xmlns:p14="http://schemas.microsoft.com/office/powerpoint/2010/main" val="2338960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750DF-A1C4-F491-38BE-DC2527E5C09E}"/>
              </a:ext>
            </a:extLst>
          </p:cNvPr>
          <p:cNvSpPr>
            <a:spLocks noGrp="1"/>
          </p:cNvSpPr>
          <p:nvPr>
            <p:ph type="title"/>
          </p:nvPr>
        </p:nvSpPr>
        <p:spPr>
          <a:xfrm>
            <a:off x="1141805" y="595160"/>
            <a:ext cx="9467684" cy="978914"/>
          </a:xfrm>
        </p:spPr>
        <p:txBody>
          <a:bodyPr>
            <a:noAutofit/>
          </a:bodyPr>
          <a:lstStyle/>
          <a:p>
            <a:r>
              <a:rPr lang="en-AU" sz="3600" dirty="0"/>
              <a:t>The spatiotemporal properties of midget and parasol cells can be explained by efficient coding</a:t>
            </a:r>
            <a:endParaRPr lang="en-US" sz="3600" dirty="0"/>
          </a:p>
        </p:txBody>
      </p:sp>
      <p:sp>
        <p:nvSpPr>
          <p:cNvPr id="3" name="Content Placeholder 2">
            <a:extLst>
              <a:ext uri="{FF2B5EF4-FFF2-40B4-BE49-F238E27FC236}">
                <a16:creationId xmlns:a16="http://schemas.microsoft.com/office/drawing/2014/main" id="{92803D32-6D69-A9E1-8F15-B31C10E932F8}"/>
              </a:ext>
            </a:extLst>
          </p:cNvPr>
          <p:cNvSpPr>
            <a:spLocks noGrp="1"/>
          </p:cNvSpPr>
          <p:nvPr>
            <p:ph idx="1"/>
          </p:nvPr>
        </p:nvSpPr>
        <p:spPr>
          <a:xfrm>
            <a:off x="8323489" y="5788478"/>
            <a:ext cx="4176032" cy="1499442"/>
          </a:xfrm>
        </p:spPr>
        <p:txBody>
          <a:bodyPr/>
          <a:lstStyle/>
          <a:p>
            <a:r>
              <a:rPr lang="en-US" dirty="0"/>
              <a:t>Jun, Field &amp; Pearson, 2022</a:t>
            </a:r>
          </a:p>
        </p:txBody>
      </p:sp>
      <p:pic>
        <p:nvPicPr>
          <p:cNvPr id="9" name="Picture 8">
            <a:extLst>
              <a:ext uri="{FF2B5EF4-FFF2-40B4-BE49-F238E27FC236}">
                <a16:creationId xmlns:a16="http://schemas.microsoft.com/office/drawing/2014/main" id="{8A510754-73D5-BE74-2215-9199CEBBBD44}"/>
              </a:ext>
            </a:extLst>
          </p:cNvPr>
          <p:cNvPicPr>
            <a:picLocks noChangeAspect="1"/>
          </p:cNvPicPr>
          <p:nvPr/>
        </p:nvPicPr>
        <p:blipFill>
          <a:blip r:embed="rId3"/>
          <a:stretch>
            <a:fillRect/>
          </a:stretch>
        </p:blipFill>
        <p:spPr>
          <a:xfrm>
            <a:off x="7766335" y="1813076"/>
            <a:ext cx="3490575" cy="3146727"/>
          </a:xfrm>
          <a:prstGeom prst="rect">
            <a:avLst/>
          </a:prstGeom>
        </p:spPr>
      </p:pic>
      <p:pic>
        <p:nvPicPr>
          <p:cNvPr id="11" name="Picture 10">
            <a:extLst>
              <a:ext uri="{FF2B5EF4-FFF2-40B4-BE49-F238E27FC236}">
                <a16:creationId xmlns:a16="http://schemas.microsoft.com/office/drawing/2014/main" id="{8C3F5484-5775-140D-2064-549121A9BEE7}"/>
              </a:ext>
            </a:extLst>
          </p:cNvPr>
          <p:cNvPicPr>
            <a:picLocks noChangeAspect="1"/>
          </p:cNvPicPr>
          <p:nvPr/>
        </p:nvPicPr>
        <p:blipFill>
          <a:blip r:embed="rId4"/>
          <a:stretch>
            <a:fillRect/>
          </a:stretch>
        </p:blipFill>
        <p:spPr>
          <a:xfrm>
            <a:off x="8531131" y="5006661"/>
            <a:ext cx="2675164" cy="241508"/>
          </a:xfrm>
          <a:prstGeom prst="rect">
            <a:avLst/>
          </a:prstGeom>
        </p:spPr>
      </p:pic>
      <p:pic>
        <p:nvPicPr>
          <p:cNvPr id="5" name="Picture 4">
            <a:extLst>
              <a:ext uri="{FF2B5EF4-FFF2-40B4-BE49-F238E27FC236}">
                <a16:creationId xmlns:a16="http://schemas.microsoft.com/office/drawing/2014/main" id="{9B7EAC3C-5C33-7583-1BF3-E5F15CC3732F}"/>
              </a:ext>
            </a:extLst>
          </p:cNvPr>
          <p:cNvPicPr>
            <a:picLocks noChangeAspect="1"/>
          </p:cNvPicPr>
          <p:nvPr/>
        </p:nvPicPr>
        <p:blipFill>
          <a:blip r:embed="rId5"/>
          <a:stretch>
            <a:fillRect/>
          </a:stretch>
        </p:blipFill>
        <p:spPr>
          <a:xfrm>
            <a:off x="640896" y="2039120"/>
            <a:ext cx="6881717" cy="2967541"/>
          </a:xfrm>
          <a:prstGeom prst="rect">
            <a:avLst/>
          </a:prstGeom>
        </p:spPr>
      </p:pic>
    </p:spTree>
    <p:extLst>
      <p:ext uri="{BB962C8B-B14F-4D97-AF65-F5344CB8AC3E}">
        <p14:creationId xmlns:p14="http://schemas.microsoft.com/office/powerpoint/2010/main" val="383184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EE5F-CE79-914D-B9AE-C43F030F14F2}"/>
              </a:ext>
            </a:extLst>
          </p:cNvPr>
          <p:cNvSpPr>
            <a:spLocks noGrp="1"/>
          </p:cNvSpPr>
          <p:nvPr>
            <p:ph type="title"/>
          </p:nvPr>
        </p:nvSpPr>
        <p:spPr/>
        <p:txBody>
          <a:bodyPr/>
          <a:lstStyle/>
          <a:p>
            <a:r>
              <a:rPr lang="en-AU" dirty="0"/>
              <a:t>Successes of efficient coding</a:t>
            </a:r>
            <a:endParaRPr lang="en-US" dirty="0"/>
          </a:p>
        </p:txBody>
      </p:sp>
      <p:sp>
        <p:nvSpPr>
          <p:cNvPr id="3" name="Content Placeholder 2">
            <a:extLst>
              <a:ext uri="{FF2B5EF4-FFF2-40B4-BE49-F238E27FC236}">
                <a16:creationId xmlns:a16="http://schemas.microsoft.com/office/drawing/2014/main" id="{949C32F0-5F67-36AB-F7FB-5845043BE265}"/>
              </a:ext>
            </a:extLst>
          </p:cNvPr>
          <p:cNvSpPr>
            <a:spLocks noGrp="1"/>
          </p:cNvSpPr>
          <p:nvPr>
            <p:ph idx="1"/>
          </p:nvPr>
        </p:nvSpPr>
        <p:spPr>
          <a:xfrm>
            <a:off x="1036048" y="1865540"/>
            <a:ext cx="10058400" cy="2265590"/>
          </a:xfrm>
        </p:spPr>
        <p:txBody>
          <a:bodyPr>
            <a:normAutofit fontScale="92500" lnSpcReduction="20000"/>
          </a:bodyPr>
          <a:lstStyle/>
          <a:p>
            <a:pPr marL="0" indent="0">
              <a:buNone/>
            </a:pPr>
            <a:r>
              <a:rPr lang="en-US" dirty="0"/>
              <a:t>What </a:t>
            </a:r>
            <a:r>
              <a:rPr lang="en-US" b="1" u="sng" dirty="0"/>
              <a:t>can</a:t>
            </a:r>
            <a:r>
              <a:rPr lang="en-US" dirty="0"/>
              <a:t> be explained by efficient coding:  </a:t>
            </a:r>
          </a:p>
          <a:p>
            <a:pPr>
              <a:buClr>
                <a:srgbClr val="92D050"/>
              </a:buClr>
              <a:buFont typeface="Arial" panose="020B0604020202020204" pitchFamily="34" charset="0"/>
              <a:buChar char="•"/>
            </a:pPr>
            <a:r>
              <a:rPr lang="en-US" dirty="0"/>
              <a:t>Center-surround receptive fields</a:t>
            </a:r>
            <a:r>
              <a:rPr lang="en-US" baseline="30000" dirty="0"/>
              <a:t>1</a:t>
            </a:r>
            <a:r>
              <a:rPr lang="en-US" dirty="0"/>
              <a:t> </a:t>
            </a:r>
          </a:p>
          <a:p>
            <a:pPr>
              <a:buClr>
                <a:srgbClr val="92D050"/>
              </a:buClr>
              <a:buFont typeface="Arial" panose="020B0604020202020204" pitchFamily="34" charset="0"/>
              <a:buChar char="•"/>
            </a:pPr>
            <a:r>
              <a:rPr lang="en-US" dirty="0"/>
              <a:t>Separation of early vison into ON and OFF pathways</a:t>
            </a:r>
            <a:r>
              <a:rPr lang="en-US" baseline="30000" dirty="0"/>
              <a:t>2</a:t>
            </a:r>
            <a:r>
              <a:rPr lang="en-US" dirty="0"/>
              <a:t> </a:t>
            </a:r>
          </a:p>
          <a:p>
            <a:pPr>
              <a:buClr>
                <a:srgbClr val="92D050"/>
              </a:buClr>
              <a:buFont typeface="Arial" panose="020B0604020202020204" pitchFamily="34" charset="0"/>
              <a:buChar char="•"/>
            </a:pPr>
            <a:r>
              <a:rPr lang="en-US" dirty="0"/>
              <a:t> Organization of cells into mosaics</a:t>
            </a:r>
            <a:r>
              <a:rPr lang="en-US" baseline="30000" dirty="0"/>
              <a:t>3</a:t>
            </a:r>
            <a:r>
              <a:rPr lang="en-US" dirty="0"/>
              <a:t> </a:t>
            </a:r>
          </a:p>
          <a:p>
            <a:pPr>
              <a:buClr>
                <a:srgbClr val="92D050"/>
              </a:buClr>
              <a:buFont typeface="Arial" panose="020B0604020202020204" pitchFamily="34" charset="0"/>
              <a:buChar char="•"/>
            </a:pPr>
            <a:r>
              <a:rPr lang="en-US" dirty="0"/>
              <a:t>Anti-alignment of ON and OFF mosaics</a:t>
            </a:r>
            <a:r>
              <a:rPr lang="en-US" baseline="30000" dirty="0"/>
              <a:t>4</a:t>
            </a:r>
            <a:r>
              <a:rPr lang="en-US" dirty="0"/>
              <a:t> </a:t>
            </a:r>
          </a:p>
          <a:p>
            <a:pPr>
              <a:buClr>
                <a:srgbClr val="92D050"/>
              </a:buClr>
              <a:buFont typeface="Arial" panose="020B0604020202020204" pitchFamily="34" charset="0"/>
              <a:buChar char="•"/>
            </a:pPr>
            <a:r>
              <a:rPr lang="en-US" dirty="0"/>
              <a:t> Tradeoff of encoding spatial and temporal frequencies by midget and parasol cells</a:t>
            </a:r>
            <a:r>
              <a:rPr lang="en-US" baseline="30000" dirty="0"/>
              <a:t>5,6</a:t>
            </a:r>
            <a:r>
              <a:rPr lang="en-US" dirty="0"/>
              <a:t> </a:t>
            </a:r>
          </a:p>
        </p:txBody>
      </p:sp>
      <p:sp>
        <p:nvSpPr>
          <p:cNvPr id="4" name="TextBox 3">
            <a:extLst>
              <a:ext uri="{FF2B5EF4-FFF2-40B4-BE49-F238E27FC236}">
                <a16:creationId xmlns:a16="http://schemas.microsoft.com/office/drawing/2014/main" id="{6C00621B-0C2F-FD10-1B6C-C725DC100573}"/>
              </a:ext>
            </a:extLst>
          </p:cNvPr>
          <p:cNvSpPr txBox="1"/>
          <p:nvPr/>
        </p:nvSpPr>
        <p:spPr>
          <a:xfrm>
            <a:off x="1065439" y="4608739"/>
            <a:ext cx="10058400" cy="923330"/>
          </a:xfrm>
          <a:prstGeom prst="rect">
            <a:avLst/>
          </a:prstGeom>
          <a:noFill/>
        </p:spPr>
        <p:txBody>
          <a:bodyPr wrap="square" rtlCol="0">
            <a:spAutoFit/>
          </a:bodyPr>
          <a:lstStyle/>
          <a:p>
            <a:r>
              <a:rPr lang="en-US" dirty="0"/>
              <a:t>What </a:t>
            </a:r>
            <a:r>
              <a:rPr lang="en-US" b="1" u="sng" dirty="0"/>
              <a:t>has yet </a:t>
            </a:r>
            <a:r>
              <a:rPr lang="en-US" dirty="0"/>
              <a:t>to be explained by efficient coding: </a:t>
            </a:r>
          </a:p>
          <a:p>
            <a:pPr marL="285750" indent="-285750">
              <a:buClr>
                <a:srgbClr val="FF0000"/>
              </a:buClr>
              <a:buFont typeface="Arial" panose="020B0604020202020204" pitchFamily="34" charset="0"/>
              <a:buChar char="•"/>
            </a:pPr>
            <a:r>
              <a:rPr lang="en-US" dirty="0"/>
              <a:t>How different cell types encode color inputs</a:t>
            </a:r>
          </a:p>
          <a:p>
            <a:pPr marL="285750" indent="-285750">
              <a:buClr>
                <a:srgbClr val="FF0000"/>
              </a:buClr>
              <a:buFont typeface="Arial" panose="020B0604020202020204" pitchFamily="34" charset="0"/>
              <a:buChar char="•"/>
            </a:pPr>
            <a:r>
              <a:rPr lang="en-US" dirty="0"/>
              <a:t>Direction-selective ganglion cells </a:t>
            </a:r>
          </a:p>
        </p:txBody>
      </p:sp>
      <p:sp>
        <p:nvSpPr>
          <p:cNvPr id="5" name="TextBox 4">
            <a:extLst>
              <a:ext uri="{FF2B5EF4-FFF2-40B4-BE49-F238E27FC236}">
                <a16:creationId xmlns:a16="http://schemas.microsoft.com/office/drawing/2014/main" id="{ACB7B5DF-49A2-3DA9-DB9F-C02D2341D69E}"/>
              </a:ext>
            </a:extLst>
          </p:cNvPr>
          <p:cNvSpPr txBox="1"/>
          <p:nvPr/>
        </p:nvSpPr>
        <p:spPr>
          <a:xfrm>
            <a:off x="991144" y="5686512"/>
            <a:ext cx="9622427" cy="461665"/>
          </a:xfrm>
          <a:prstGeom prst="rect">
            <a:avLst/>
          </a:prstGeom>
          <a:noFill/>
        </p:spPr>
        <p:txBody>
          <a:bodyPr wrap="square" rtlCol="0">
            <a:spAutoFit/>
          </a:bodyPr>
          <a:lstStyle/>
          <a:p>
            <a:r>
              <a:rPr lang="en-US" sz="1200" baseline="30000" dirty="0"/>
              <a:t>1</a:t>
            </a:r>
            <a:r>
              <a:rPr lang="en-US" sz="1200" dirty="0"/>
              <a:t>Atick, Li &amp; Redlich, 1990; </a:t>
            </a:r>
            <a:r>
              <a:rPr lang="en-US" sz="1200" baseline="30000" dirty="0"/>
              <a:t>2</a:t>
            </a:r>
            <a:r>
              <a:rPr lang="en-US" sz="1200" b="0" i="0" u="none" strike="noStrike" baseline="0" dirty="0">
                <a:solidFill>
                  <a:srgbClr val="000000"/>
                </a:solidFill>
              </a:rPr>
              <a:t>Gjorgjieva, </a:t>
            </a:r>
            <a:r>
              <a:rPr lang="en-US" sz="1200" b="0" i="0" u="none" strike="noStrike" baseline="0" dirty="0" err="1">
                <a:solidFill>
                  <a:srgbClr val="000000"/>
                </a:solidFill>
              </a:rPr>
              <a:t>Sompolinsky</a:t>
            </a:r>
            <a:r>
              <a:rPr lang="en-US" sz="1200" b="0" i="0" u="none" strike="noStrike" baseline="0" dirty="0">
                <a:solidFill>
                  <a:srgbClr val="000000"/>
                </a:solidFill>
              </a:rPr>
              <a:t>, </a:t>
            </a:r>
            <a:r>
              <a:rPr lang="en-US" sz="1200" dirty="0">
                <a:solidFill>
                  <a:srgbClr val="000000"/>
                </a:solidFill>
              </a:rPr>
              <a:t>&amp; </a:t>
            </a:r>
            <a:r>
              <a:rPr lang="en-US" sz="1200" b="0" i="0" u="none" strike="noStrike" baseline="0" dirty="0">
                <a:solidFill>
                  <a:srgbClr val="000000"/>
                </a:solidFill>
              </a:rPr>
              <a:t>Meister, 2014; </a:t>
            </a:r>
            <a:r>
              <a:rPr lang="en-US" sz="1200" b="0" i="0" u="none" strike="noStrike" baseline="30000" dirty="0">
                <a:solidFill>
                  <a:srgbClr val="000000"/>
                </a:solidFill>
              </a:rPr>
              <a:t>3</a:t>
            </a:r>
            <a:r>
              <a:rPr lang="en-US" sz="1200" dirty="0"/>
              <a:t>Zang, Wei &amp; </a:t>
            </a:r>
            <a:r>
              <a:rPr lang="en-US" sz="1200" dirty="0" err="1"/>
              <a:t>Simoncelli</a:t>
            </a:r>
            <a:r>
              <a:rPr lang="en-US" sz="1200" dirty="0"/>
              <a:t>, 2018; </a:t>
            </a:r>
            <a:r>
              <a:rPr lang="en-US" sz="1200" baseline="30000" dirty="0"/>
              <a:t>4</a:t>
            </a:r>
            <a:r>
              <a:rPr lang="en-US" sz="1200" dirty="0"/>
              <a:t>Jun, Field &amp; Pearson, 2021; </a:t>
            </a:r>
            <a:r>
              <a:rPr lang="en-US" sz="1200" baseline="30000" dirty="0"/>
              <a:t>5</a:t>
            </a:r>
            <a:r>
              <a:rPr lang="en-US" sz="1200" dirty="0"/>
              <a:t>Ocko et al., 2018; </a:t>
            </a:r>
            <a:r>
              <a:rPr lang="en-US" sz="1200" baseline="30000" dirty="0"/>
              <a:t>6</a:t>
            </a:r>
            <a:r>
              <a:rPr lang="en-US" sz="1200" dirty="0"/>
              <a:t>Jun, Field &amp; Pearson, 2022</a:t>
            </a:r>
            <a:r>
              <a:rPr lang="en-US" sz="1200" b="0" i="0" u="none" strike="noStrike" baseline="0" dirty="0">
                <a:solidFill>
                  <a:srgbClr val="000000"/>
                </a:solidFill>
              </a:rPr>
              <a:t> </a:t>
            </a:r>
            <a:r>
              <a:rPr lang="en-US" sz="1200" dirty="0"/>
              <a:t> </a:t>
            </a:r>
          </a:p>
        </p:txBody>
      </p:sp>
    </p:spTree>
    <p:extLst>
      <p:ext uri="{BB962C8B-B14F-4D97-AF65-F5344CB8AC3E}">
        <p14:creationId xmlns:p14="http://schemas.microsoft.com/office/powerpoint/2010/main" val="382822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8717</TotalTime>
  <Words>1710</Words>
  <Application>Microsoft Office PowerPoint</Application>
  <PresentationFormat>Widescreen</PresentationFormat>
  <Paragraphs>191</Paragraphs>
  <Slides>44</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Retrospect</vt:lpstr>
      <vt:lpstr>Inferring retinal cell types from efficient coding principles</vt:lpstr>
      <vt:lpstr>The retina is well-structured into different cell types</vt:lpstr>
      <vt:lpstr>Retinal ganglion cells have many cell types</vt:lpstr>
      <vt:lpstr>Parasol, midget and bistratified cells are the most prevalent  cell types</vt:lpstr>
      <vt:lpstr>Properties of 3 major cell types</vt:lpstr>
      <vt:lpstr>Direction-selective ganglion cells</vt:lpstr>
      <vt:lpstr>Efficient coding hypothesis</vt:lpstr>
      <vt:lpstr>The spatiotemporal properties of midget and parasol cells can be explained by efficient coding</vt:lpstr>
      <vt:lpstr>Successes of efficient coding</vt:lpstr>
      <vt:lpstr>Aims of the proposal </vt:lpstr>
      <vt:lpstr>Aim 1: Can efficient coding predict color coding by cell types?  </vt:lpstr>
      <vt:lpstr>Efficient coding model</vt:lpstr>
      <vt:lpstr>Maximizing mutual information</vt:lpstr>
      <vt:lpstr>Expected outcomes </vt:lpstr>
      <vt:lpstr>Simulated L and S cone responses have asymmetric natural image statistics</vt:lpstr>
      <vt:lpstr>Aim 2: Can efficient coding explain direction-selectivity in RGCs ?</vt:lpstr>
      <vt:lpstr>DSGCs have tilted RFs in space-time</vt:lpstr>
      <vt:lpstr>Efficient coding for space-time inseparable receptive fields</vt:lpstr>
      <vt:lpstr>Expected outcomes</vt:lpstr>
      <vt:lpstr>Summary</vt:lpstr>
      <vt:lpstr>Categorizing neurons into cell types help us understand how the brain functions (REMOVE)</vt:lpstr>
      <vt:lpstr>Retinal ganglion cells are further separated into many different cell types</vt:lpstr>
      <vt:lpstr>Color and motion are crucial aspects of visual scenes</vt:lpstr>
      <vt:lpstr>What can efficient coding tell us about retinal cell types?</vt:lpstr>
      <vt:lpstr>Difference-of-gaussian parametrization</vt:lpstr>
      <vt:lpstr>Small bistratified cells have an ON but not an OFF pathway </vt:lpstr>
      <vt:lpstr>Midget cells have different receptive fields in the fovea and periphery</vt:lpstr>
      <vt:lpstr>Proportion of RGCs that are midget cells goes down as eccentricity increases</vt:lpstr>
      <vt:lpstr>Summary</vt:lpstr>
      <vt:lpstr>Mosaics with 2 color channels </vt:lpstr>
      <vt:lpstr>Future directions (move this to supplement) </vt:lpstr>
      <vt:lpstr>ON-OFF DSGCs are direction-selective</vt:lpstr>
      <vt:lpstr>Future directions</vt:lpstr>
      <vt:lpstr>PowerPoint Presentation</vt:lpstr>
      <vt:lpstr>Why those cell types?</vt:lpstr>
      <vt:lpstr>Splitting information into ON and OFF pathways is efficient (TO REMOVE)</vt:lpstr>
      <vt:lpstr>Efficient coding can replicate  ON and OFF mosaics  (TO REMOVE)</vt:lpstr>
      <vt:lpstr>PowerPoint Presentation</vt:lpstr>
      <vt:lpstr>PowerPoint Presentation</vt:lpstr>
      <vt:lpstr>PowerPoint Presentation</vt:lpstr>
      <vt:lpstr>Direction-selectivity is due to asymmetric inhibition from starburst amacrine cells</vt:lpstr>
      <vt:lpstr>S-OFF cones instead project onto OFF midget cells (TO REMOVE)</vt:lpstr>
      <vt:lpstr>Explain what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role of cell types in  </dc:title>
  <dc:creator>David St-Amand</dc:creator>
  <cp:lastModifiedBy>David St-Amand</cp:lastModifiedBy>
  <cp:revision>259</cp:revision>
  <dcterms:created xsi:type="dcterms:W3CDTF">2024-05-21T22:23:08Z</dcterms:created>
  <dcterms:modified xsi:type="dcterms:W3CDTF">2024-05-31T04:15:21Z</dcterms:modified>
</cp:coreProperties>
</file>